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4" r:id="rId1"/>
    <p:sldMasterId id="2147483665" r:id="rId2"/>
  </p:sldMasterIdLst>
  <p:notesMasterIdLst>
    <p:notesMasterId r:id="rId26"/>
  </p:notesMasterIdLst>
  <p:sldIdLst>
    <p:sldId id="320" r:id="rId3"/>
    <p:sldId id="321" r:id="rId4"/>
    <p:sldId id="323" r:id="rId5"/>
    <p:sldId id="377" r:id="rId6"/>
    <p:sldId id="356" r:id="rId7"/>
    <p:sldId id="357" r:id="rId8"/>
    <p:sldId id="359" r:id="rId9"/>
    <p:sldId id="378" r:id="rId10"/>
    <p:sldId id="382" r:id="rId11"/>
    <p:sldId id="324" r:id="rId12"/>
    <p:sldId id="364" r:id="rId13"/>
    <p:sldId id="383" r:id="rId14"/>
    <p:sldId id="384" r:id="rId15"/>
    <p:sldId id="385" r:id="rId16"/>
    <p:sldId id="365" r:id="rId17"/>
    <p:sldId id="366" r:id="rId18"/>
    <p:sldId id="367" r:id="rId19"/>
    <p:sldId id="368" r:id="rId20"/>
    <p:sldId id="369" r:id="rId21"/>
    <p:sldId id="370" r:id="rId22"/>
    <p:sldId id="374" r:id="rId23"/>
    <p:sldId id="375" r:id="rId24"/>
    <p:sldId id="355" r:id="rId25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80" autoAdjust="0"/>
    <p:restoredTop sz="91572" autoAdjust="0"/>
  </p:normalViewPr>
  <p:slideViewPr>
    <p:cSldViewPr snapToGrid="0" snapToObjects="1">
      <p:cViewPr varScale="1">
        <p:scale>
          <a:sx n="79" d="100"/>
          <a:sy n="79" d="100"/>
        </p:scale>
        <p:origin x="1044" y="9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-2720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0" d="100"/>
          <a:sy n="70" d="100"/>
        </p:scale>
        <p:origin x="336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918718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6" name="Shape 3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02655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Shape 6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4" name="Shape 6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17383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2" name="Shape 7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16959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Shape 7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0" name="Shape 7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3132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Shape 7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1" name="Shape 7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0426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9" name="Shape 7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13456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3" name="Shape 4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5567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38" name="Shape 4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0461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0" name="Shape 5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7105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0" name="Shape 5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6038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0" name="Shape 5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1060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Shape 6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0" name="Shape 6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403023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8" name="Shape 6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5440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6" name="Shape 6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6474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84323-D7FF-4CE8-BEF6-894599C15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EC5CE-7EC7-4CCE-8915-787DE67E7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306B1-DE94-424E-A791-CA694C2C1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E67ED-D45F-4162-B469-A75DC07C8CE8}" type="datetimeFigureOut">
              <a:rPr lang="pt-PT" smtClean="0"/>
              <a:t>15/10/2020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4C51D-EC91-41CC-A6E1-6F770E2CD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2E6DD-BBC0-4134-ADB4-7003A1FA6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C8A9D-1A5B-4F7B-81BE-822A291448B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4287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2 columns with intro 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4395333" y="0"/>
            <a:ext cx="201067" cy="9144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lIns="162533" tIns="81244" rIns="162533" bIns="81244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4596400" y="0"/>
            <a:ext cx="11659733" cy="914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162533" tIns="162533" rIns="162533" bIns="162533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89"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16800" y="1023111"/>
            <a:ext cx="3637867" cy="707733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5494444" y="1023111"/>
            <a:ext cx="9948800" cy="214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15212059" y="8444178"/>
            <a:ext cx="975467" cy="69973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5494444" y="3563244"/>
            <a:ext cx="4848000" cy="453706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956"/>
            </a:lvl1pPr>
            <a:lvl2pPr lvl="1" rtl="0">
              <a:spcBef>
                <a:spcPts val="0"/>
              </a:spcBef>
              <a:buSzPct val="100000"/>
              <a:defRPr sz="1956"/>
            </a:lvl2pPr>
            <a:lvl3pPr lvl="2" rtl="0">
              <a:spcBef>
                <a:spcPts val="0"/>
              </a:spcBef>
              <a:buSzPct val="100000"/>
              <a:defRPr sz="1956"/>
            </a:lvl3pPr>
            <a:lvl4pPr lvl="3" rtl="0">
              <a:spcBef>
                <a:spcPts val="0"/>
              </a:spcBef>
              <a:buSzPct val="100000"/>
              <a:defRPr sz="1956"/>
            </a:lvl4pPr>
            <a:lvl5pPr lvl="4" rtl="0">
              <a:spcBef>
                <a:spcPts val="0"/>
              </a:spcBef>
              <a:buSzPct val="100000"/>
              <a:defRPr sz="1956"/>
            </a:lvl5pPr>
            <a:lvl6pPr lvl="5" rtl="0">
              <a:spcBef>
                <a:spcPts val="0"/>
              </a:spcBef>
              <a:buSzPct val="100000"/>
              <a:defRPr sz="1956"/>
            </a:lvl6pPr>
            <a:lvl7pPr lvl="6" rtl="0">
              <a:spcBef>
                <a:spcPts val="0"/>
              </a:spcBef>
              <a:buSzPct val="100000"/>
              <a:defRPr sz="1956"/>
            </a:lvl7pPr>
            <a:lvl8pPr lvl="7" rtl="0">
              <a:spcBef>
                <a:spcPts val="0"/>
              </a:spcBef>
              <a:buSzPct val="100000"/>
              <a:defRPr sz="1956"/>
            </a:lvl8pPr>
            <a:lvl9pPr lvl="8" rtl="0">
              <a:spcBef>
                <a:spcPts val="0"/>
              </a:spcBef>
              <a:buSzPct val="100000"/>
              <a:defRPr sz="1956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3"/>
          </p:nvPr>
        </p:nvSpPr>
        <p:spPr>
          <a:xfrm>
            <a:off x="10595100" y="3563244"/>
            <a:ext cx="4848000" cy="453706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956"/>
            </a:lvl1pPr>
            <a:lvl2pPr lvl="1" rtl="0">
              <a:spcBef>
                <a:spcPts val="0"/>
              </a:spcBef>
              <a:buSzPct val="100000"/>
              <a:defRPr sz="1956"/>
            </a:lvl2pPr>
            <a:lvl3pPr lvl="2" rtl="0">
              <a:spcBef>
                <a:spcPts val="0"/>
              </a:spcBef>
              <a:buSzPct val="100000"/>
              <a:defRPr sz="1956"/>
            </a:lvl3pPr>
            <a:lvl4pPr lvl="3" rtl="0">
              <a:spcBef>
                <a:spcPts val="0"/>
              </a:spcBef>
              <a:buSzPct val="100000"/>
              <a:defRPr sz="1956"/>
            </a:lvl4pPr>
            <a:lvl5pPr lvl="4" rtl="0">
              <a:spcBef>
                <a:spcPts val="0"/>
              </a:spcBef>
              <a:buSzPct val="100000"/>
              <a:defRPr sz="1956"/>
            </a:lvl5pPr>
            <a:lvl6pPr lvl="5" rtl="0">
              <a:spcBef>
                <a:spcPts val="0"/>
              </a:spcBef>
              <a:buSzPct val="100000"/>
              <a:defRPr sz="1956"/>
            </a:lvl6pPr>
            <a:lvl7pPr lvl="6" rtl="0">
              <a:spcBef>
                <a:spcPts val="0"/>
              </a:spcBef>
              <a:buSzPct val="100000"/>
              <a:defRPr sz="1956"/>
            </a:lvl7pPr>
            <a:lvl8pPr lvl="7" rtl="0">
              <a:spcBef>
                <a:spcPts val="0"/>
              </a:spcBef>
              <a:buSzPct val="100000"/>
              <a:defRPr sz="1956"/>
            </a:lvl8pPr>
            <a:lvl9pPr lvl="8" rtl="0">
              <a:spcBef>
                <a:spcPts val="0"/>
              </a:spcBef>
              <a:buSzPct val="100000"/>
              <a:defRPr sz="1956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817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F00E4-61BD-4491-938B-4C9D432BB7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000" y="1496483"/>
            <a:ext cx="121920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FAB02A-485C-4667-BB04-F4FC0D194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0" y="4802716"/>
            <a:ext cx="12192000" cy="2207684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608" indent="0" algn="ctr">
              <a:buNone/>
              <a:defRPr sz="2667"/>
            </a:lvl2pPr>
            <a:lvl3pPr marL="1219215" indent="0" algn="ctr">
              <a:buNone/>
              <a:defRPr sz="2400"/>
            </a:lvl3pPr>
            <a:lvl4pPr marL="1828823" indent="0" algn="ctr">
              <a:buNone/>
              <a:defRPr sz="2133"/>
            </a:lvl4pPr>
            <a:lvl5pPr marL="2438430" indent="0" algn="ctr">
              <a:buNone/>
              <a:defRPr sz="2133"/>
            </a:lvl5pPr>
            <a:lvl6pPr marL="3048038" indent="0" algn="ctr">
              <a:buNone/>
              <a:defRPr sz="2133"/>
            </a:lvl6pPr>
            <a:lvl7pPr marL="3657646" indent="0" algn="ctr">
              <a:buNone/>
              <a:defRPr sz="2133"/>
            </a:lvl7pPr>
            <a:lvl8pPr marL="4267253" indent="0" algn="ctr">
              <a:buNone/>
              <a:defRPr sz="2133"/>
            </a:lvl8pPr>
            <a:lvl9pPr marL="4876861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C94F7-F5F7-46B2-BE40-6C6432C11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E67ED-D45F-4162-B469-A75DC07C8CE8}" type="datetimeFigureOut">
              <a:rPr lang="pt-PT" smtClean="0"/>
              <a:t>15/10/2020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EBFAE-97EC-41CD-BF60-2EE523561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8BC9B-2230-4C79-899D-71D59B2FD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C8A9D-1A5B-4F7B-81BE-822A291448B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0225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64995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8ECF27-DE81-4097-956F-BB4F3A7DC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86834"/>
            <a:ext cx="140208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DE657-879D-42DE-A645-13E499293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7600" y="2434167"/>
            <a:ext cx="14020800" cy="580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FAE0B-ADF7-4BAA-AC16-83BD26BCA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17600" y="8475134"/>
            <a:ext cx="36576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E67ED-D45F-4162-B469-A75DC07C8CE8}" type="datetimeFigureOut">
              <a:rPr lang="pt-PT" smtClean="0"/>
              <a:t>15/10/2020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D9477-FCD6-42FF-A218-73DDF510C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B1464-5A8A-4DAE-A58A-763A24A10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C8A9D-1A5B-4F7B-81BE-822A291448B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10398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66" r:id="rId2"/>
    <p:sldLayoutId id="2147483649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Ref idx="1001">
        <a:schemeClr val="bg2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6800" y="1023111"/>
            <a:ext cx="3637867" cy="70773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5494444" y="1023111"/>
            <a:ext cx="9948800" cy="70773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600"/>
              </a:spcBef>
              <a:buClr>
                <a:srgbClr val="CCCCCC"/>
              </a:buClr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lnSpc>
                <a:spcPct val="115000"/>
              </a:lnSpc>
              <a:spcBef>
                <a:spcPts val="48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lnSpc>
                <a:spcPct val="115000"/>
              </a:lnSpc>
              <a:spcBef>
                <a:spcPts val="48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5212059" y="8444178"/>
            <a:ext cx="975467" cy="6997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778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778">
              <a:solidFill>
                <a:srgbClr val="CCCCCC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7" r:id="rId1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2645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  <p:sp>
        <p:nvSpPr>
          <p:cNvPr id="10" name="Shape 522">
            <a:extLst>
              <a:ext uri="{FF2B5EF4-FFF2-40B4-BE49-F238E27FC236}">
                <a16:creationId xmlns:a16="http://schemas.microsoft.com/office/drawing/2014/main" id="{7BCFF306-F557-4D68-BD4E-6937A3DB44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5700" y="817418"/>
            <a:ext cx="13932000" cy="1722482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algn="ctr">
              <a:lnSpc>
                <a:spcPct val="100000"/>
              </a:lnSpc>
              <a:buClr>
                <a:srgbClr val="FFFF00"/>
              </a:buClr>
              <a:buSzPct val="25000"/>
              <a:buFont typeface="Cabin"/>
            </a:pP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How to make a loop </a:t>
            </a:r>
          </a:p>
        </p:txBody>
      </p:sp>
      <p:sp>
        <p:nvSpPr>
          <p:cNvPr id="13" name="Shape 524">
            <a:extLst>
              <a:ext uri="{FF2B5EF4-FFF2-40B4-BE49-F238E27FC236}">
                <a16:creationId xmlns:a16="http://schemas.microsoft.com/office/drawing/2014/main" id="{807FFCEC-E96F-42A3-89AC-D7FC5D64E4E5}"/>
              </a:ext>
            </a:extLst>
          </p:cNvPr>
          <p:cNvSpPr txBox="1"/>
          <p:nvPr/>
        </p:nvSpPr>
        <p:spPr>
          <a:xfrm>
            <a:off x="1010639" y="4584700"/>
            <a:ext cx="3391652" cy="2144661"/>
          </a:xfrm>
          <a:prstGeom prst="rect">
            <a:avLst/>
          </a:prstGeom>
          <a:noFill/>
          <a:ln w="50800" cap="rnd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300" u="none" strike="noStrike" cap="none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Set some variables to initial values</a:t>
            </a:r>
          </a:p>
        </p:txBody>
      </p:sp>
      <p:sp>
        <p:nvSpPr>
          <p:cNvPr id="15" name="Shape 525">
            <a:extLst>
              <a:ext uri="{FF2B5EF4-FFF2-40B4-BE49-F238E27FC236}">
                <a16:creationId xmlns:a16="http://schemas.microsoft.com/office/drawing/2014/main" id="{8D8F0A79-2395-4261-BCAD-EC90AF8F045F}"/>
              </a:ext>
            </a:extLst>
          </p:cNvPr>
          <p:cNvSpPr txBox="1"/>
          <p:nvPr/>
        </p:nvSpPr>
        <p:spPr>
          <a:xfrm>
            <a:off x="5412930" y="4442838"/>
            <a:ext cx="4406900" cy="2286000"/>
          </a:xfrm>
          <a:prstGeom prst="rect">
            <a:avLst/>
          </a:prstGeom>
          <a:noFill/>
          <a:ln w="50800" cap="rnd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300" u="none" strike="noStrike" cap="none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Look for something or do something to each entry separately, updating a variable</a:t>
            </a:r>
          </a:p>
        </p:txBody>
      </p:sp>
      <p:sp>
        <p:nvSpPr>
          <p:cNvPr id="17" name="Shape 526">
            <a:extLst>
              <a:ext uri="{FF2B5EF4-FFF2-40B4-BE49-F238E27FC236}">
                <a16:creationId xmlns:a16="http://schemas.microsoft.com/office/drawing/2014/main" id="{BAD40248-FF20-4C25-B738-863C6211ACED}"/>
              </a:ext>
            </a:extLst>
          </p:cNvPr>
          <p:cNvSpPr txBox="1"/>
          <p:nvPr/>
        </p:nvSpPr>
        <p:spPr>
          <a:xfrm>
            <a:off x="4704905" y="3769738"/>
            <a:ext cx="3398838" cy="622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for thing in data:</a:t>
            </a:r>
          </a:p>
        </p:txBody>
      </p:sp>
      <p:sp>
        <p:nvSpPr>
          <p:cNvPr id="19" name="Shape 527">
            <a:extLst>
              <a:ext uri="{FF2B5EF4-FFF2-40B4-BE49-F238E27FC236}">
                <a16:creationId xmlns:a16="http://schemas.microsoft.com/office/drawing/2014/main" id="{0DB33DA7-A27B-443A-BE48-DA3F87917D9B}"/>
              </a:ext>
            </a:extLst>
          </p:cNvPr>
          <p:cNvSpPr txBox="1"/>
          <p:nvPr/>
        </p:nvSpPr>
        <p:spPr>
          <a:xfrm>
            <a:off x="10682042" y="5059539"/>
            <a:ext cx="4222762" cy="1016000"/>
          </a:xfrm>
          <a:prstGeom prst="rect">
            <a:avLst/>
          </a:prstGeom>
          <a:noFill/>
          <a:ln w="50800" cap="rnd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300" u="none" strike="noStrike" cap="none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Look at the variables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7F99679-CB97-4D98-B88F-9B909BCA6FFC}"/>
              </a:ext>
            </a:extLst>
          </p:cNvPr>
          <p:cNvSpPr txBox="1"/>
          <p:nvPr/>
        </p:nvSpPr>
        <p:spPr>
          <a:xfrm>
            <a:off x="1619098" y="3444658"/>
            <a:ext cx="1086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/>
              <a:t>1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7D4C51AC-2F9F-45BB-BDB8-87B328A35A1E}"/>
              </a:ext>
            </a:extLst>
          </p:cNvPr>
          <p:cNvSpPr txBox="1"/>
          <p:nvPr/>
        </p:nvSpPr>
        <p:spPr>
          <a:xfrm>
            <a:off x="8490618" y="3432337"/>
            <a:ext cx="1086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/>
              <a:t>2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E555DC66-5792-49BE-A56F-5E9FF8169605}"/>
              </a:ext>
            </a:extLst>
          </p:cNvPr>
          <p:cNvSpPr txBox="1"/>
          <p:nvPr/>
        </p:nvSpPr>
        <p:spPr>
          <a:xfrm>
            <a:off x="14275614" y="3719671"/>
            <a:ext cx="1086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89900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CBB0C48F-8311-463E-854E-19FB5534609E}"/>
              </a:ext>
            </a:extLst>
          </p:cNvPr>
          <p:cNvSpPr/>
          <p:nvPr/>
        </p:nvSpPr>
        <p:spPr>
          <a:xfrm>
            <a:off x="1469237" y="3244324"/>
            <a:ext cx="8981363" cy="221609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2" name="Shape 532"/>
          <p:cNvSpPr txBox="1">
            <a:spLocks noGrp="1"/>
          </p:cNvSpPr>
          <p:nvPr>
            <p:ph type="title" idx="4294967295"/>
          </p:nvPr>
        </p:nvSpPr>
        <p:spPr>
          <a:xfrm>
            <a:off x="1162050" y="1030505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Looping</a:t>
            </a:r>
            <a:r>
              <a:rPr lang="en-US" sz="7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examples</a:t>
            </a:r>
          </a:p>
        </p:txBody>
      </p:sp>
      <p:sp>
        <p:nvSpPr>
          <p:cNvPr id="533" name="Shape 533"/>
          <p:cNvSpPr txBox="1"/>
          <p:nvPr/>
        </p:nvSpPr>
        <p:spPr>
          <a:xfrm>
            <a:off x="2363871" y="3244325"/>
            <a:ext cx="7774500" cy="221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('Before')</a:t>
            </a:r>
          </a:p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thing in [9, 41, 12, 3, 74, 15] :</a:t>
            </a:r>
          </a:p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(thing)</a:t>
            </a:r>
          </a:p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('After')</a:t>
            </a:r>
          </a:p>
        </p:txBody>
      </p:sp>
      <p:sp>
        <p:nvSpPr>
          <p:cNvPr id="534" name="Shape 534"/>
          <p:cNvSpPr txBox="1"/>
          <p:nvPr/>
        </p:nvSpPr>
        <p:spPr>
          <a:xfrm>
            <a:off x="12668946" y="3655459"/>
            <a:ext cx="3109875" cy="44580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Before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41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12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74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15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After</a:t>
            </a:r>
          </a:p>
        </p:txBody>
      </p: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F80A6033-E63B-4CA9-9B74-E3F605D4FC3E}"/>
              </a:ext>
            </a:extLst>
          </p:cNvPr>
          <p:cNvCxnSpPr/>
          <p:nvPr/>
        </p:nvCxnSpPr>
        <p:spPr>
          <a:xfrm>
            <a:off x="5440190" y="3732756"/>
            <a:ext cx="6939419" cy="0"/>
          </a:xfrm>
          <a:prstGeom prst="straightConnector1">
            <a:avLst/>
          </a:prstGeom>
          <a:ln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xão reta unidirecional 5">
            <a:extLst>
              <a:ext uri="{FF2B5EF4-FFF2-40B4-BE49-F238E27FC236}">
                <a16:creationId xmlns:a16="http://schemas.microsoft.com/office/drawing/2014/main" id="{D21F53FC-0C1F-435A-9645-3BE08EF4728A}"/>
              </a:ext>
            </a:extLst>
          </p:cNvPr>
          <p:cNvCxnSpPr/>
          <p:nvPr/>
        </p:nvCxnSpPr>
        <p:spPr>
          <a:xfrm>
            <a:off x="5026831" y="5035464"/>
            <a:ext cx="7352778" cy="2655518"/>
          </a:xfrm>
          <a:prstGeom prst="straightConnector1">
            <a:avLst/>
          </a:prstGeom>
          <a:ln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5CC84554-DA4F-467C-903B-43DB8E320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16961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D7D66B-A297-4C60-8CA2-E6A0E57D356F}"/>
              </a:ext>
            </a:extLst>
          </p:cNvPr>
          <p:cNvSpPr txBox="1"/>
          <p:nvPr/>
        </p:nvSpPr>
        <p:spPr>
          <a:xfrm>
            <a:off x="3422708" y="2628552"/>
            <a:ext cx="9395669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1"/>
              <a:t>&lt;WELCOME &gt;</a:t>
            </a:r>
            <a:endParaRPr lang="pt-PT" sz="1801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AE2D6D27-E7D6-49F4-B153-E7E2D7B6C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6255998" cy="9144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95872F-5D0E-4567-A5D4-F5407B27E1B5}"/>
              </a:ext>
            </a:extLst>
          </p:cNvPr>
          <p:cNvSpPr/>
          <p:nvPr/>
        </p:nvSpPr>
        <p:spPr>
          <a:xfrm>
            <a:off x="-7458" y="0"/>
            <a:ext cx="16256000" cy="91440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pt-PT" sz="180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489B28-3782-4A9F-A989-5DD2138508B4}"/>
              </a:ext>
            </a:extLst>
          </p:cNvPr>
          <p:cNvSpPr txBox="1"/>
          <p:nvPr/>
        </p:nvSpPr>
        <p:spPr>
          <a:xfrm>
            <a:off x="2955635" y="3976966"/>
            <a:ext cx="11108267" cy="1118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667" dirty="0">
                <a:solidFill>
                  <a:srgbClr val="FFFF00"/>
                </a:solidFill>
                <a:latin typeface="Courier Std" panose="02070409020205020404" pitchFamily="49" charset="0"/>
              </a:rPr>
              <a:t>&lt;Exercise – 1-2&gt; </a:t>
            </a:r>
            <a:endParaRPr lang="pt-PT" sz="6667" dirty="0">
              <a:solidFill>
                <a:srgbClr val="FFFF00"/>
              </a:solidFill>
              <a:latin typeface="Courier Std" panose="020704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65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5CC84554-DA4F-467C-903B-43DB8E320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26C0E0D-8FEC-4FD8-8D60-EF2F22CD51F5}"/>
              </a:ext>
            </a:extLst>
          </p:cNvPr>
          <p:cNvSpPr txBox="1"/>
          <p:nvPr/>
        </p:nvSpPr>
        <p:spPr>
          <a:xfrm>
            <a:off x="1438275" y="2362200"/>
            <a:ext cx="133794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dirty="0">
                <a:solidFill>
                  <a:schemeClr val="bg1"/>
                </a:solidFill>
                <a:latin typeface="Arial" charset="0"/>
                <a:cs typeface="Arial" charset="0"/>
              </a:rPr>
              <a:t>1 - Write a code to print out the capital letters in a string: </a:t>
            </a:r>
          </a:p>
          <a:p>
            <a:endParaRPr lang="pt-BR" sz="3000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r>
              <a:rPr lang="pt-BR" sz="3000" dirty="0">
                <a:solidFill>
                  <a:schemeClr val="bg1"/>
                </a:solidFill>
                <a:latin typeface="Arial" charset="0"/>
                <a:cs typeface="Arial" charset="0"/>
              </a:rPr>
              <a:t>The Best of made in Portugal – Hats, Soaps, Shoes,Tiles &amp; Ceramics, Cork</a:t>
            </a:r>
          </a:p>
          <a:p>
            <a:endParaRPr lang="pt-BR" sz="3000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r>
              <a:rPr lang="pt-BR" sz="3000" dirty="0">
                <a:solidFill>
                  <a:schemeClr val="bg1"/>
                </a:solidFill>
                <a:latin typeface="Arial" charset="0"/>
                <a:cs typeface="Arial" charset="0"/>
              </a:rPr>
              <a:t>Expected input: The Best of made in Portugal – Hats, Soaps, Shoes,Tiles &amp; Ceramics, Cork</a:t>
            </a:r>
          </a:p>
          <a:p>
            <a:r>
              <a:rPr lang="pt-BR" sz="3000" dirty="0">
                <a:solidFill>
                  <a:schemeClr val="bg1"/>
                </a:solidFill>
                <a:latin typeface="Arial" charset="0"/>
                <a:cs typeface="Arial" charset="0"/>
              </a:rPr>
              <a:t>Expected output: TBPHSSTCC</a:t>
            </a:r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3954381-330F-48CC-979B-95ECAE5D9CFB}"/>
              </a:ext>
            </a:extLst>
          </p:cNvPr>
          <p:cNvSpPr/>
          <p:nvPr/>
        </p:nvSpPr>
        <p:spPr>
          <a:xfrm>
            <a:off x="2114414" y="1196841"/>
            <a:ext cx="3685624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500" dirty="0">
                <a:latin typeface="Courier"/>
              </a:rPr>
              <a:t>&lt;Exercise 1&gt; </a:t>
            </a:r>
          </a:p>
        </p:txBody>
      </p:sp>
    </p:spTree>
    <p:extLst>
      <p:ext uri="{BB962C8B-B14F-4D97-AF65-F5344CB8AC3E}">
        <p14:creationId xmlns:p14="http://schemas.microsoft.com/office/powerpoint/2010/main" val="404125870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5CC84554-DA4F-467C-903B-43DB8E320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26C0E0D-8FEC-4FD8-8D60-EF2F22CD51F5}"/>
              </a:ext>
            </a:extLst>
          </p:cNvPr>
          <p:cNvSpPr txBox="1"/>
          <p:nvPr/>
        </p:nvSpPr>
        <p:spPr>
          <a:xfrm>
            <a:off x="1438275" y="2362200"/>
            <a:ext cx="13379450" cy="7078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dirty="0">
                <a:solidFill>
                  <a:schemeClr val="bg1"/>
                </a:solidFill>
                <a:latin typeface="Arial" charset="0"/>
                <a:cs typeface="Arial" charset="0"/>
              </a:rPr>
              <a:t>2 - Write a code to print numbers from 0 – 50 divisible by 4</a:t>
            </a:r>
          </a:p>
          <a:p>
            <a:r>
              <a:rPr lang="pt-BR" sz="3000" dirty="0">
                <a:solidFill>
                  <a:schemeClr val="bg1"/>
                </a:solidFill>
                <a:latin typeface="Arial" charset="0"/>
                <a:cs typeface="Arial" charset="0"/>
              </a:rPr>
              <a:t>Consider 0 in your code</a:t>
            </a:r>
          </a:p>
          <a:p>
            <a:endParaRPr lang="pt-BR" sz="3000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r>
              <a:rPr lang="pt-BR" sz="3000" dirty="0">
                <a:solidFill>
                  <a:schemeClr val="bg1"/>
                </a:solidFill>
                <a:latin typeface="Arial" charset="0"/>
                <a:cs typeface="Arial" charset="0"/>
              </a:rPr>
              <a:t>Expected output: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0 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4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8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12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16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20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24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28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32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36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40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44</a:t>
            </a:r>
          </a:p>
          <a:p>
            <a:r>
              <a:rPr lang="pt-BR" sz="2000" dirty="0">
                <a:solidFill>
                  <a:schemeClr val="bg1"/>
                </a:solidFill>
                <a:latin typeface="Arial" charset="0"/>
                <a:cs typeface="Arial" charset="0"/>
              </a:rPr>
              <a:t>48</a:t>
            </a:r>
          </a:p>
          <a:p>
            <a:endParaRPr lang="pt-BR" sz="3000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endParaRPr lang="pt-BR" sz="3000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3954381-330F-48CC-979B-95ECAE5D9CFB}"/>
              </a:ext>
            </a:extLst>
          </p:cNvPr>
          <p:cNvSpPr/>
          <p:nvPr/>
        </p:nvSpPr>
        <p:spPr>
          <a:xfrm>
            <a:off x="2114414" y="1196841"/>
            <a:ext cx="3685624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500" dirty="0">
                <a:latin typeface="Courier"/>
              </a:rPr>
              <a:t>&lt;Exercise 2&gt; </a:t>
            </a:r>
          </a:p>
        </p:txBody>
      </p:sp>
    </p:spTree>
    <p:extLst>
      <p:ext uri="{BB962C8B-B14F-4D97-AF65-F5344CB8AC3E}">
        <p14:creationId xmlns:p14="http://schemas.microsoft.com/office/powerpoint/2010/main" val="189307884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ECA69D31-E97C-4938-B54F-862D2FF9108A}"/>
              </a:ext>
            </a:extLst>
          </p:cNvPr>
          <p:cNvSpPr/>
          <p:nvPr/>
        </p:nvSpPr>
        <p:spPr>
          <a:xfrm>
            <a:off x="1940515" y="3085822"/>
            <a:ext cx="8321085" cy="41864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2" name="Shape 672"/>
          <p:cNvSpPr txBox="1">
            <a:spLocks noGrp="1"/>
          </p:cNvSpPr>
          <p:nvPr>
            <p:ph type="title" idx="4294967295"/>
          </p:nvPr>
        </p:nvSpPr>
        <p:spPr>
          <a:xfrm>
            <a:off x="1290168" y="128821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Loop to find the largest number</a:t>
            </a:r>
          </a:p>
        </p:txBody>
      </p:sp>
      <p:sp>
        <p:nvSpPr>
          <p:cNvPr id="673" name="Shape 673"/>
          <p:cNvSpPr txBox="1"/>
          <p:nvPr/>
        </p:nvSpPr>
        <p:spPr>
          <a:xfrm>
            <a:off x="2265701" y="3555047"/>
            <a:ext cx="7995899" cy="3324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>
              <a:buClr>
                <a:srgbClr val="FFFF00"/>
              </a:buClr>
              <a:buSzPct val="25000"/>
            </a:pP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largest_so_far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= -1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('Before',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largest_so_far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)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the_num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in [9, 41, 12, 3, 74, 15] :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if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the_num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&gt;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largest_so_far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: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largest_so_far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=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the_num</a:t>
            </a:r>
            <a:endParaRPr lang="en-US" sz="2667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  <a:sym typeface="Courier New"/>
            </a:endParaRP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largest_so_far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the_num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)</a:t>
            </a:r>
          </a:p>
          <a:p>
            <a:pPr>
              <a:buClr>
                <a:srgbClr val="FFFF00"/>
              </a:buClr>
              <a:buSzPct val="25000"/>
            </a:pPr>
            <a:endParaRPr sz="2667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  <a:sym typeface="Courier New"/>
            </a:endParaRP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('After',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largest_so_far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)</a:t>
            </a:r>
          </a:p>
        </p:txBody>
      </p:sp>
      <p:sp>
        <p:nvSpPr>
          <p:cNvPr id="674" name="Shape 674"/>
          <p:cNvSpPr txBox="1"/>
          <p:nvPr/>
        </p:nvSpPr>
        <p:spPr>
          <a:xfrm>
            <a:off x="12229821" y="3251199"/>
            <a:ext cx="2645788" cy="38557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Before </a:t>
            </a: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-1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9</a:t>
            </a: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41</a:t>
            </a: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41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41</a:t>
            </a: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12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41</a:t>
            </a: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74</a:t>
            </a: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74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74</a:t>
            </a: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15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After </a:t>
            </a: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74</a:t>
            </a:r>
          </a:p>
        </p:txBody>
      </p:sp>
      <p:pic>
        <p:nvPicPr>
          <p:cNvPr id="7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7EC2C7C8-67BD-4A2B-BCC3-8CA25FF3BA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CF53D3A-9B92-4338-B015-F56E82D3E04B}"/>
              </a:ext>
            </a:extLst>
          </p:cNvPr>
          <p:cNvCxnSpPr/>
          <p:nvPr/>
        </p:nvCxnSpPr>
        <p:spPr>
          <a:xfrm flipV="1">
            <a:off x="6205728" y="3555047"/>
            <a:ext cx="5608320" cy="3220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5B41EF5-9C7E-4606-A95C-B24404F6FCE6}"/>
              </a:ext>
            </a:extLst>
          </p:cNvPr>
          <p:cNvCxnSpPr/>
          <p:nvPr/>
        </p:nvCxnSpPr>
        <p:spPr>
          <a:xfrm>
            <a:off x="7985760" y="6656832"/>
            <a:ext cx="3998976" cy="2225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83988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E416E393-CF44-4197-8197-CEEDEE8B8594}"/>
              </a:ext>
            </a:extLst>
          </p:cNvPr>
          <p:cNvSpPr/>
          <p:nvPr/>
        </p:nvSpPr>
        <p:spPr>
          <a:xfrm>
            <a:off x="1817703" y="2850323"/>
            <a:ext cx="8321085" cy="366020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80" name="Shape 680"/>
          <p:cNvSpPr txBox="1">
            <a:spLocks noGrp="1"/>
          </p:cNvSpPr>
          <p:nvPr>
            <p:ph type="title" idx="4294967295"/>
          </p:nvPr>
        </p:nvSpPr>
        <p:spPr>
          <a:xfrm>
            <a:off x="0" y="8175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 Loop to count </a:t>
            </a:r>
          </a:p>
        </p:txBody>
      </p:sp>
      <p:sp>
        <p:nvSpPr>
          <p:cNvPr id="681" name="Shape 681"/>
          <p:cNvSpPr txBox="1"/>
          <p:nvPr/>
        </p:nvSpPr>
        <p:spPr>
          <a:xfrm>
            <a:off x="2263989" y="2959848"/>
            <a:ext cx="7995899" cy="3324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loop_interaction = 0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('Before', loop_interaction )</a:t>
            </a:r>
          </a:p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thing in [9, 41, 12, 3, 74, 15] :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loop_interaction = loop_interaction + 1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(loop_interaction , thing)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('After', loop_interaction )</a:t>
            </a:r>
          </a:p>
        </p:txBody>
      </p:sp>
      <p:sp>
        <p:nvSpPr>
          <p:cNvPr id="682" name="Shape 682"/>
          <p:cNvSpPr txBox="1"/>
          <p:nvPr/>
        </p:nvSpPr>
        <p:spPr>
          <a:xfrm>
            <a:off x="11974525" y="2683471"/>
            <a:ext cx="2017486" cy="395198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Before 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1 9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2 41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3 12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4 3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5 74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6 15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After 6</a:t>
            </a:r>
          </a:p>
        </p:txBody>
      </p:sp>
      <p:pic>
        <p:nvPicPr>
          <p:cNvPr id="7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0FC73A71-EBD2-4FE6-91B7-30E8849F36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E1151EE-BB96-421E-9077-F2C647EEEDEE}"/>
              </a:ext>
            </a:extLst>
          </p:cNvPr>
          <p:cNvCxnSpPr/>
          <p:nvPr/>
        </p:nvCxnSpPr>
        <p:spPr>
          <a:xfrm flipV="1">
            <a:off x="6278880" y="3133344"/>
            <a:ext cx="5462016" cy="512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F468CA2-B1B0-4A55-B07E-C9420AA24F7C}"/>
              </a:ext>
            </a:extLst>
          </p:cNvPr>
          <p:cNvCxnSpPr/>
          <p:nvPr/>
        </p:nvCxnSpPr>
        <p:spPr>
          <a:xfrm>
            <a:off x="8546592" y="5632704"/>
            <a:ext cx="3316224" cy="651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57801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8F6AD6E3-B80F-4323-9700-EB4F19A42F47}"/>
              </a:ext>
            </a:extLst>
          </p:cNvPr>
          <p:cNvSpPr/>
          <p:nvPr/>
        </p:nvSpPr>
        <p:spPr>
          <a:xfrm>
            <a:off x="2281189" y="2540000"/>
            <a:ext cx="8321085" cy="41864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88" name="Shape 688"/>
          <p:cNvSpPr txBox="1">
            <a:spLocks noGrp="1"/>
          </p:cNvSpPr>
          <p:nvPr>
            <p:ph type="title" idx="4294967295"/>
          </p:nvPr>
        </p:nvSpPr>
        <p:spPr>
          <a:xfrm>
            <a:off x="1402915" y="8175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 Loops to sum</a:t>
            </a:r>
          </a:p>
        </p:txBody>
      </p:sp>
      <p:sp>
        <p:nvSpPr>
          <p:cNvPr id="689" name="Shape 689"/>
          <p:cNvSpPr txBox="1"/>
          <p:nvPr/>
        </p:nvSpPr>
        <p:spPr>
          <a:xfrm>
            <a:off x="2727475" y="2649525"/>
            <a:ext cx="7506900" cy="3324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sum = 0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('Before’, sum)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thing in [9, 41, 12, 3, 74, 15] :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sum = sum + thing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(sum, thing)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('After’, sum</a:t>
            </a:r>
            <a:r>
              <a:rPr lang="en-US" sz="2600" i="0" u="none" strike="noStrike" cap="none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 New"/>
              </a:rPr>
              <a:t>)</a:t>
            </a:r>
          </a:p>
        </p:txBody>
      </p:sp>
      <p:sp>
        <p:nvSpPr>
          <p:cNvPr id="690" name="Shape 690"/>
          <p:cNvSpPr txBox="1"/>
          <p:nvPr/>
        </p:nvSpPr>
        <p:spPr>
          <a:xfrm>
            <a:off x="12373120" y="2539999"/>
            <a:ext cx="4219499" cy="41864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Before 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9 9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50 41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62 12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65 3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139 74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154 15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After 154</a:t>
            </a:r>
          </a:p>
        </p:txBody>
      </p:sp>
      <p:pic>
        <p:nvPicPr>
          <p:cNvPr id="7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C866BF0-F521-47B9-9858-6A0AAFF07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9228"/>
            <a:ext cx="3882880" cy="1504617"/>
          </a:xfrm>
          <a:prstGeom prst="rect">
            <a:avLst/>
          </a:prstGeom>
        </p:spPr>
      </p:pic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B7D3C562-ABC0-4F2C-8AA2-1935EDE471BE}"/>
              </a:ext>
            </a:extLst>
          </p:cNvPr>
          <p:cNvCxnSpPr/>
          <p:nvPr/>
        </p:nvCxnSpPr>
        <p:spPr>
          <a:xfrm flipV="1">
            <a:off x="4650377" y="3004457"/>
            <a:ext cx="7498080" cy="378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xão reta unidirecional 4">
            <a:extLst>
              <a:ext uri="{FF2B5EF4-FFF2-40B4-BE49-F238E27FC236}">
                <a16:creationId xmlns:a16="http://schemas.microsoft.com/office/drawing/2014/main" id="{497E6F9F-59A9-4BD9-983A-AC7D98AB7982}"/>
              </a:ext>
            </a:extLst>
          </p:cNvPr>
          <p:cNvCxnSpPr/>
          <p:nvPr/>
        </p:nvCxnSpPr>
        <p:spPr>
          <a:xfrm>
            <a:off x="6348549" y="5329646"/>
            <a:ext cx="5682342" cy="927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615426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48B5D6F4-9D79-47A4-BF55-B0F6B158E51F}"/>
              </a:ext>
            </a:extLst>
          </p:cNvPr>
          <p:cNvSpPr/>
          <p:nvPr/>
        </p:nvSpPr>
        <p:spPr>
          <a:xfrm>
            <a:off x="1813698" y="2717875"/>
            <a:ext cx="8321085" cy="41864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6" name="Shape 696"/>
          <p:cNvSpPr txBox="1">
            <a:spLocks noGrp="1"/>
          </p:cNvSpPr>
          <p:nvPr>
            <p:ph type="title" idx="4294967295"/>
          </p:nvPr>
        </p:nvSpPr>
        <p:spPr>
          <a:xfrm>
            <a:off x="0" y="8175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Loop to find the average value</a:t>
            </a:r>
          </a:p>
        </p:txBody>
      </p:sp>
      <p:sp>
        <p:nvSpPr>
          <p:cNvPr id="697" name="Shape 697"/>
          <p:cNvSpPr txBox="1"/>
          <p:nvPr/>
        </p:nvSpPr>
        <p:spPr>
          <a:xfrm>
            <a:off x="2218883" y="2895750"/>
            <a:ext cx="7984200" cy="4061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count = 0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sum = 0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('Before', count, sum)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value in [9, 41, 12, 3, 74, 15] :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count = count + 1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sum = sum + value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(count, sum, value)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average_value = sum / count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('After', count, sum, average_value)</a:t>
            </a:r>
          </a:p>
        </p:txBody>
      </p:sp>
      <p:sp>
        <p:nvSpPr>
          <p:cNvPr id="698" name="Shape 698"/>
          <p:cNvSpPr txBox="1"/>
          <p:nvPr/>
        </p:nvSpPr>
        <p:spPr>
          <a:xfrm>
            <a:off x="11278374" y="2415000"/>
            <a:ext cx="4540199" cy="4746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Before 0 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1 9 9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2 50 41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3 62 12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4 65 3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5 139 74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6 154 15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After 6 154 25.666</a:t>
            </a:r>
          </a:p>
        </p:txBody>
      </p:sp>
      <p:pic>
        <p:nvPicPr>
          <p:cNvPr id="7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AC8CC8FF-6F0E-40C6-A490-E676810E3F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CE95862B-BFBA-4ACC-A0AD-EB6E8CDC336E}"/>
              </a:ext>
            </a:extLst>
          </p:cNvPr>
          <p:cNvCxnSpPr/>
          <p:nvPr/>
        </p:nvCxnSpPr>
        <p:spPr>
          <a:xfrm flipV="1">
            <a:off x="4271554" y="3148149"/>
            <a:ext cx="6622869" cy="2090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xão reta unidirecional 4">
            <a:extLst>
              <a:ext uri="{FF2B5EF4-FFF2-40B4-BE49-F238E27FC236}">
                <a16:creationId xmlns:a16="http://schemas.microsoft.com/office/drawing/2014/main" id="{138CAEFF-7E55-44EE-BA4F-686807726CA9}"/>
              </a:ext>
            </a:extLst>
          </p:cNvPr>
          <p:cNvCxnSpPr/>
          <p:nvPr/>
        </p:nvCxnSpPr>
        <p:spPr>
          <a:xfrm flipV="1">
            <a:off x="9980023" y="6505303"/>
            <a:ext cx="1058091" cy="300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3453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8913DDC9-4837-4BC2-8CFC-73C12C241ED8}"/>
              </a:ext>
            </a:extLst>
          </p:cNvPr>
          <p:cNvSpPr/>
          <p:nvPr/>
        </p:nvSpPr>
        <p:spPr>
          <a:xfrm>
            <a:off x="2122503" y="2627086"/>
            <a:ext cx="8321085" cy="41864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04" name="Shape 704"/>
          <p:cNvSpPr txBox="1">
            <a:spLocks noGrp="1"/>
          </p:cNvSpPr>
          <p:nvPr>
            <p:ph type="title" idx="4294967295"/>
          </p:nvPr>
        </p:nvSpPr>
        <p:spPr>
          <a:xfrm>
            <a:off x="1028911" y="8175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 Loop to select values </a:t>
            </a:r>
          </a:p>
        </p:txBody>
      </p:sp>
      <p:sp>
        <p:nvSpPr>
          <p:cNvPr id="705" name="Shape 705"/>
          <p:cNvSpPr txBox="1"/>
          <p:nvPr/>
        </p:nvSpPr>
        <p:spPr>
          <a:xfrm>
            <a:off x="2530689" y="3306536"/>
            <a:ext cx="7687500" cy="2768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('Before')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value in [9, 41, 12, 3, 74, 15] :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if value &gt; 20: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	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('Large number',value)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('After')</a:t>
            </a:r>
          </a:p>
        </p:txBody>
      </p:sp>
      <p:sp>
        <p:nvSpPr>
          <p:cNvPr id="706" name="Shape 706"/>
          <p:cNvSpPr txBox="1"/>
          <p:nvPr/>
        </p:nvSpPr>
        <p:spPr>
          <a:xfrm>
            <a:off x="10861900" y="3408136"/>
            <a:ext cx="3744899" cy="2768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Before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Large number 41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Large number 74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After</a:t>
            </a:r>
          </a:p>
        </p:txBody>
      </p:sp>
      <p:pic>
        <p:nvPicPr>
          <p:cNvPr id="7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B25DD5B3-9D4E-40C6-9D26-7650C1E9CF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95433C92-07BC-42CC-8CA0-707086961FE3}"/>
              </a:ext>
            </a:extLst>
          </p:cNvPr>
          <p:cNvCxnSpPr/>
          <p:nvPr/>
        </p:nvCxnSpPr>
        <p:spPr>
          <a:xfrm>
            <a:off x="5786846" y="3827417"/>
            <a:ext cx="4767943" cy="222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xão reta unidirecional 4">
            <a:extLst>
              <a:ext uri="{FF2B5EF4-FFF2-40B4-BE49-F238E27FC236}">
                <a16:creationId xmlns:a16="http://schemas.microsoft.com/office/drawing/2014/main" id="{0BAA1AFF-6747-4B98-8CBC-736825D96C85}"/>
              </a:ext>
            </a:extLst>
          </p:cNvPr>
          <p:cNvCxnSpPr/>
          <p:nvPr/>
        </p:nvCxnSpPr>
        <p:spPr>
          <a:xfrm flipV="1">
            <a:off x="5643154" y="5447211"/>
            <a:ext cx="4911635" cy="91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572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3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CC0F7A-9DB4-4D5D-93EE-1B55D23BF393}"/>
              </a:ext>
            </a:extLst>
          </p:cNvPr>
          <p:cNvSpPr txBox="1"/>
          <p:nvPr/>
        </p:nvSpPr>
        <p:spPr>
          <a:xfrm>
            <a:off x="1502229" y="4079339"/>
            <a:ext cx="1180041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333" dirty="0"/>
              <a:t>Questions about second/third class?  </a:t>
            </a:r>
            <a:endParaRPr lang="pt-PT" sz="5333" dirty="0"/>
          </a:p>
        </p:txBody>
      </p:sp>
    </p:spTree>
    <p:extLst>
      <p:ext uri="{BB962C8B-B14F-4D97-AF65-F5344CB8AC3E}">
        <p14:creationId xmlns:p14="http://schemas.microsoft.com/office/powerpoint/2010/main" val="351430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EFD8448D-CE2E-4F99-A70E-F0571A2DA84E}"/>
              </a:ext>
            </a:extLst>
          </p:cNvPr>
          <p:cNvSpPr/>
          <p:nvPr/>
        </p:nvSpPr>
        <p:spPr>
          <a:xfrm>
            <a:off x="1703375" y="3228108"/>
            <a:ext cx="8321085" cy="330494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12" name="Shape 712"/>
          <p:cNvSpPr txBox="1">
            <a:spLocks noGrp="1"/>
          </p:cNvSpPr>
          <p:nvPr>
            <p:ph type="title" idx="4294967295"/>
          </p:nvPr>
        </p:nvSpPr>
        <p:spPr>
          <a:xfrm>
            <a:off x="968200" y="883564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 Loop to search using boolean </a:t>
            </a:r>
          </a:p>
        </p:txBody>
      </p:sp>
      <p:sp>
        <p:nvSpPr>
          <p:cNvPr id="713" name="Shape 713"/>
          <p:cNvSpPr txBox="1"/>
          <p:nvPr/>
        </p:nvSpPr>
        <p:spPr>
          <a:xfrm>
            <a:off x="2215003" y="2970200"/>
            <a:ext cx="7707899" cy="38765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found = False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('Before', found)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value in [9, 41, 12, 3, 74, 15] : 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if value == 3 :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   found = True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(found, value)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('After', found)</a:t>
            </a:r>
          </a:p>
        </p:txBody>
      </p:sp>
      <p:sp>
        <p:nvSpPr>
          <p:cNvPr id="714" name="Shape 714"/>
          <p:cNvSpPr txBox="1"/>
          <p:nvPr/>
        </p:nvSpPr>
        <p:spPr>
          <a:xfrm>
            <a:off x="11542901" y="2388181"/>
            <a:ext cx="3744899" cy="4984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Before False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False 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False 41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False 12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True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True 74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True 15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After True</a:t>
            </a:r>
          </a:p>
        </p:txBody>
      </p:sp>
      <p:pic>
        <p:nvPicPr>
          <p:cNvPr id="7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5FCB2A80-DDBD-47D9-B362-9FF74E26C5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42ED48F-ED44-489F-AD50-A79E2D48B2FA}"/>
              </a:ext>
            </a:extLst>
          </p:cNvPr>
          <p:cNvCxnSpPr/>
          <p:nvPr/>
        </p:nvCxnSpPr>
        <p:spPr>
          <a:xfrm flipV="1">
            <a:off x="4840224" y="3228108"/>
            <a:ext cx="6473952" cy="466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47ABA95-2455-4598-BD5C-21AF9FE943A1}"/>
              </a:ext>
            </a:extLst>
          </p:cNvPr>
          <p:cNvCxnSpPr/>
          <p:nvPr/>
        </p:nvCxnSpPr>
        <p:spPr>
          <a:xfrm>
            <a:off x="6169152" y="6120384"/>
            <a:ext cx="5145024" cy="41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3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496B49C1-4E42-44E0-BED1-DAEEA4D060DF}"/>
              </a:ext>
            </a:extLst>
          </p:cNvPr>
          <p:cNvSpPr/>
          <p:nvPr/>
        </p:nvSpPr>
        <p:spPr>
          <a:xfrm>
            <a:off x="1970103" y="2830251"/>
            <a:ext cx="8321085" cy="41864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3" name="Shape 743"/>
          <p:cNvSpPr txBox="1"/>
          <p:nvPr/>
        </p:nvSpPr>
        <p:spPr>
          <a:xfrm>
            <a:off x="2542789" y="2431089"/>
            <a:ext cx="7748399" cy="4984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smallest = None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('Before')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value in [9, 41, 12, 3, 74, 15] :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if smallest is None : 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    smallest = value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elif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value &lt; smallest : 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    smallest = value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(smallest, value)</a:t>
            </a:r>
          </a:p>
          <a:p>
            <a:pPr lvl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('After', smallest)</a:t>
            </a:r>
          </a:p>
        </p:txBody>
      </p:sp>
      <p:sp>
        <p:nvSpPr>
          <p:cNvPr id="744" name="Shape 744"/>
          <p:cNvSpPr txBox="1"/>
          <p:nvPr/>
        </p:nvSpPr>
        <p:spPr>
          <a:xfrm>
            <a:off x="12619944" y="2322180"/>
            <a:ext cx="3797399" cy="4984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Before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9 9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9 41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9 12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3 3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3 74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3 15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After 3</a:t>
            </a:r>
          </a:p>
        </p:txBody>
      </p:sp>
      <p:sp>
        <p:nvSpPr>
          <p:cNvPr id="746" name="Shape 746"/>
          <p:cNvSpPr txBox="1">
            <a:spLocks noGrp="1"/>
          </p:cNvSpPr>
          <p:nvPr>
            <p:ph type="title" idx="4294967295"/>
          </p:nvPr>
        </p:nvSpPr>
        <p:spPr>
          <a:xfrm>
            <a:off x="1459175" y="8175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Loop to find the smallest value</a:t>
            </a:r>
          </a:p>
        </p:txBody>
      </p:sp>
      <p:pic>
        <p:nvPicPr>
          <p:cNvPr id="7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20900886-DA4B-4F23-B9E9-BB0A4F833B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52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31B7BEA6-B730-4334-A9B2-9D577DE85FF8}"/>
              </a:ext>
            </a:extLst>
          </p:cNvPr>
          <p:cNvSpPr/>
          <p:nvPr/>
        </p:nvSpPr>
        <p:spPr>
          <a:xfrm>
            <a:off x="3522958" y="2057400"/>
            <a:ext cx="8321085" cy="41864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1" name="Shape 751"/>
          <p:cNvSpPr txBox="1">
            <a:spLocks noGrp="1"/>
          </p:cNvSpPr>
          <p:nvPr>
            <p:ph type="title" idx="4294967295"/>
          </p:nvPr>
        </p:nvSpPr>
        <p:spPr>
          <a:xfrm>
            <a:off x="0" y="3349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5000" kern="1200" dirty="0">
                <a:solidFill>
                  <a:srgbClr val="FF0000"/>
                </a:solidFill>
                <a:latin typeface="Arial" charset="0"/>
                <a:ea typeface="+mj-ea"/>
                <a:cs typeface="Arial" charset="0"/>
                <a:sym typeface="Cabin"/>
              </a:rPr>
              <a:t>is</a:t>
            </a: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 and </a:t>
            </a:r>
            <a:r>
              <a:rPr lang="en-US" sz="5000" kern="1200" dirty="0">
                <a:solidFill>
                  <a:srgbClr val="FF0000"/>
                </a:solidFill>
                <a:latin typeface="Arial" charset="0"/>
                <a:ea typeface="+mj-ea"/>
                <a:cs typeface="Arial" charset="0"/>
                <a:sym typeface="Cabin"/>
              </a:rPr>
              <a:t>is not </a:t>
            </a: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Operators</a:t>
            </a:r>
          </a:p>
        </p:txBody>
      </p:sp>
      <p:sp>
        <p:nvSpPr>
          <p:cNvPr id="752" name="Shape 752"/>
          <p:cNvSpPr txBox="1">
            <a:spLocks noGrp="1"/>
          </p:cNvSpPr>
          <p:nvPr>
            <p:ph type="body" idx="4294967295"/>
          </p:nvPr>
        </p:nvSpPr>
        <p:spPr>
          <a:xfrm>
            <a:off x="1267279" y="5497286"/>
            <a:ext cx="15358835" cy="3943186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749300" marR="0" lvl="0" indent="-3583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bin"/>
              <a:buChar char="•"/>
            </a:pP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Python has an</a:t>
            </a:r>
            <a:r>
              <a:rPr lang="en-US" sz="3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is opera</a:t>
            </a:r>
            <a:r>
              <a:rPr lang="en-US" sz="3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</a:t>
            </a: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or that can be used in logical expressions</a:t>
            </a:r>
          </a:p>
          <a:p>
            <a:pPr marL="749300" marR="0" lvl="0" indent="-358394" algn="l" rtl="0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bin"/>
              <a:buChar char="•"/>
            </a:pP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is not</a:t>
            </a:r>
            <a:r>
              <a:rPr lang="en-US" sz="3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also is a logical operator</a:t>
            </a:r>
          </a:p>
        </p:txBody>
      </p:sp>
      <p:sp>
        <p:nvSpPr>
          <p:cNvPr id="753" name="Shape 753"/>
          <p:cNvSpPr txBox="1"/>
          <p:nvPr/>
        </p:nvSpPr>
        <p:spPr>
          <a:xfrm>
            <a:off x="4256800" y="1658238"/>
            <a:ext cx="7742400" cy="4984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smallest = None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('Before')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value in [3, 41, 12, 9, 74, 15] :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if smallest is None : 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    smallest = value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elif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value &lt; smallest : 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    smallest = value</a:t>
            </a: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(smallest, value)</a:t>
            </a:r>
          </a:p>
          <a:p>
            <a:pPr marL="0" indent="0">
              <a:buClr>
                <a:srgbClr val="FFFF00"/>
              </a:buClr>
              <a:buSzPct val="25000"/>
            </a:pPr>
            <a:endParaRPr lang="en-US" sz="2667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  <a:sym typeface="Courier New"/>
            </a:endParaRPr>
          </a:p>
          <a:p>
            <a:pPr mar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('After', smallest)</a:t>
            </a:r>
          </a:p>
        </p:txBody>
      </p:sp>
      <p:pic>
        <p:nvPicPr>
          <p:cNvPr id="6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7BE9F577-BD7F-4392-8791-35008F70A0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997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23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DAF4C20-9EC9-416D-9431-B89A9C230BC5}"/>
              </a:ext>
            </a:extLst>
          </p:cNvPr>
          <p:cNvSpPr/>
          <p:nvPr/>
        </p:nvSpPr>
        <p:spPr>
          <a:xfrm>
            <a:off x="2139578" y="1864659"/>
            <a:ext cx="11809506" cy="61438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pt-PT" sz="4425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6318A8-9965-41CA-A3D8-C5EA09610151}"/>
              </a:ext>
            </a:extLst>
          </p:cNvPr>
          <p:cNvSpPr txBox="1"/>
          <p:nvPr/>
        </p:nvSpPr>
        <p:spPr>
          <a:xfrm>
            <a:off x="2084422" y="1215312"/>
            <a:ext cx="12413357" cy="6713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dirty="0"/>
              <a:t>Class 2 - 3 - Review</a:t>
            </a:r>
          </a:p>
          <a:p>
            <a:r>
              <a:rPr lang="en-US" sz="2800" dirty="0"/>
              <a:t>Two new commands to work with the remote repository git pull, git status</a:t>
            </a:r>
          </a:p>
          <a:p>
            <a:r>
              <a:rPr lang="en-US" sz="2800" dirty="0"/>
              <a:t>To show which data type a variable uses, we use type()</a:t>
            </a:r>
          </a:p>
          <a:p>
            <a:r>
              <a:rPr lang="en-US" sz="2800" dirty="0"/>
              <a:t>Strings are sequences, we could split sequence using and print it using print(str[_:_]) </a:t>
            </a:r>
          </a:p>
          <a:p>
            <a:r>
              <a:rPr lang="en-US" sz="2800" dirty="0"/>
              <a:t>A bit on import sys module and how to use methods available in the module</a:t>
            </a:r>
          </a:p>
          <a:p>
            <a:r>
              <a:rPr lang="en-US" sz="2800" dirty="0"/>
              <a:t>Exercises on arithmetic operations  </a:t>
            </a:r>
          </a:p>
          <a:p>
            <a:r>
              <a:rPr lang="en-US" sz="2800" dirty="0"/>
              <a:t>Introduction on how to make decisions using python </a:t>
            </a:r>
          </a:p>
          <a:p>
            <a:r>
              <a:rPr lang="en-US" sz="2800" dirty="0"/>
              <a:t>While loop(infinite loop, finite loop)</a:t>
            </a:r>
          </a:p>
          <a:p>
            <a:r>
              <a:rPr lang="en-US" sz="2800" dirty="0"/>
              <a:t>Basics on fluxograms applied to programming </a:t>
            </a:r>
          </a:p>
          <a:p>
            <a:r>
              <a:rPr lang="en-US" sz="2800" dirty="0"/>
              <a:t>Basic analysis on how to make functions (prepare piece of code to be a function)</a:t>
            </a:r>
          </a:p>
          <a:p>
            <a:r>
              <a:rPr lang="en-US" sz="2800" dirty="0"/>
              <a:t>Update code in files located in the remote repository</a:t>
            </a:r>
          </a:p>
          <a:p>
            <a:endParaRPr lang="pt-PT" sz="4425" dirty="0"/>
          </a:p>
        </p:txBody>
      </p:sp>
    </p:spTree>
    <p:extLst>
      <p:ext uri="{BB962C8B-B14F-4D97-AF65-F5344CB8AC3E}">
        <p14:creationId xmlns:p14="http://schemas.microsoft.com/office/powerpoint/2010/main" val="2911508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7866A20-6EF1-43FB-8810-5D9362EF3381}"/>
              </a:ext>
            </a:extLst>
          </p:cNvPr>
          <p:cNvSpPr/>
          <p:nvPr/>
        </p:nvSpPr>
        <p:spPr>
          <a:xfrm>
            <a:off x="2227558" y="2513209"/>
            <a:ext cx="939452" cy="661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F74A891-E5CF-45B5-926B-BD0B1BF06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558" y="2628181"/>
            <a:ext cx="11009366" cy="3869564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AFD9153F-7188-46E5-9E0D-5FA684D9D6A5}"/>
              </a:ext>
            </a:extLst>
          </p:cNvPr>
          <p:cNvSpPr/>
          <p:nvPr/>
        </p:nvSpPr>
        <p:spPr>
          <a:xfrm>
            <a:off x="4242046" y="5730001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08D1216D-8168-4CB8-90E1-5B6EE8C52F74}"/>
              </a:ext>
            </a:extLst>
          </p:cNvPr>
          <p:cNvSpPr/>
          <p:nvPr/>
        </p:nvSpPr>
        <p:spPr>
          <a:xfrm>
            <a:off x="2392607" y="2665610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3D7F4D0-5886-4760-A36D-0E7B716747DE}"/>
              </a:ext>
            </a:extLst>
          </p:cNvPr>
          <p:cNvSpPr/>
          <p:nvPr/>
        </p:nvSpPr>
        <p:spPr>
          <a:xfrm>
            <a:off x="6026241" y="5711949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D4108E5F-F5C3-4D7B-AE2D-08FB63282232}"/>
              </a:ext>
            </a:extLst>
          </p:cNvPr>
          <p:cNvSpPr/>
          <p:nvPr/>
        </p:nvSpPr>
        <p:spPr>
          <a:xfrm>
            <a:off x="6066030" y="3327400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109C32C2-CAA3-4B38-BBD3-D67B1AE72312}"/>
              </a:ext>
            </a:extLst>
          </p:cNvPr>
          <p:cNvSpPr/>
          <p:nvPr/>
        </p:nvSpPr>
        <p:spPr>
          <a:xfrm>
            <a:off x="7983837" y="3327400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E9537DE4-4F1A-4FD8-9860-C8CA6D3129CA}"/>
              </a:ext>
            </a:extLst>
          </p:cNvPr>
          <p:cNvSpPr/>
          <p:nvPr/>
        </p:nvSpPr>
        <p:spPr>
          <a:xfrm>
            <a:off x="8000415" y="2819052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02EE9E45-9258-4EA3-B753-104AFFE9F8B8}"/>
              </a:ext>
            </a:extLst>
          </p:cNvPr>
          <p:cNvSpPr/>
          <p:nvPr/>
        </p:nvSpPr>
        <p:spPr>
          <a:xfrm>
            <a:off x="9818453" y="4516264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FA543811-1B6B-4FA6-9984-F9D60716CD75}"/>
              </a:ext>
            </a:extLst>
          </p:cNvPr>
          <p:cNvSpPr/>
          <p:nvPr/>
        </p:nvSpPr>
        <p:spPr>
          <a:xfrm>
            <a:off x="9770767" y="5152759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C81D7379-D985-4F7A-AED4-B15211688336}"/>
              </a:ext>
            </a:extLst>
          </p:cNvPr>
          <p:cNvSpPr/>
          <p:nvPr/>
        </p:nvSpPr>
        <p:spPr>
          <a:xfrm>
            <a:off x="11752838" y="3951612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3650EA6F-5EEA-4EA2-B1FB-52E148A7FA57}"/>
              </a:ext>
            </a:extLst>
          </p:cNvPr>
          <p:cNvSpPr/>
          <p:nvPr/>
        </p:nvSpPr>
        <p:spPr>
          <a:xfrm>
            <a:off x="11752838" y="4516264"/>
            <a:ext cx="939452" cy="6388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42A5B54B-D967-4C8D-9A7F-9666803D5961}"/>
              </a:ext>
            </a:extLst>
          </p:cNvPr>
          <p:cNvSpPr/>
          <p:nvPr/>
        </p:nvSpPr>
        <p:spPr>
          <a:xfrm>
            <a:off x="11764040" y="2700126"/>
            <a:ext cx="1038646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463A7DF1-D905-4617-8AF4-BE96B5067CC7}"/>
              </a:ext>
            </a:extLst>
          </p:cNvPr>
          <p:cNvSpPr/>
          <p:nvPr/>
        </p:nvSpPr>
        <p:spPr>
          <a:xfrm>
            <a:off x="9818453" y="3829190"/>
            <a:ext cx="939452" cy="6617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8DD9B149-5582-4DEB-8E6C-5D0A3BD92F2A}"/>
              </a:ext>
            </a:extLst>
          </p:cNvPr>
          <p:cNvSpPr/>
          <p:nvPr/>
        </p:nvSpPr>
        <p:spPr>
          <a:xfrm>
            <a:off x="2327890" y="4518109"/>
            <a:ext cx="939452" cy="66179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9A09B977-35E9-416B-82FA-A101ED9BA239}"/>
              </a:ext>
            </a:extLst>
          </p:cNvPr>
          <p:cNvSpPr/>
          <p:nvPr/>
        </p:nvSpPr>
        <p:spPr>
          <a:xfrm>
            <a:off x="4259957" y="3848107"/>
            <a:ext cx="939452" cy="66179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32ADAB2-78C8-428C-AF1D-D5D787241ADF}"/>
              </a:ext>
            </a:extLst>
          </p:cNvPr>
          <p:cNvSpPr/>
          <p:nvPr/>
        </p:nvSpPr>
        <p:spPr>
          <a:xfrm>
            <a:off x="11495976" y="6303226"/>
            <a:ext cx="463463" cy="45019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C982FC2-7438-48BD-93E5-504366A86977}"/>
              </a:ext>
            </a:extLst>
          </p:cNvPr>
          <p:cNvSpPr/>
          <p:nvPr/>
        </p:nvSpPr>
        <p:spPr>
          <a:xfrm>
            <a:off x="11495976" y="6905816"/>
            <a:ext cx="463463" cy="45019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CC90573-64B1-472C-948A-D5F2483889EF}"/>
              </a:ext>
            </a:extLst>
          </p:cNvPr>
          <p:cNvSpPr/>
          <p:nvPr/>
        </p:nvSpPr>
        <p:spPr>
          <a:xfrm>
            <a:off x="11502361" y="7504414"/>
            <a:ext cx="463463" cy="45019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769EC085-536C-48C7-BD4B-F9954793CA84}"/>
              </a:ext>
            </a:extLst>
          </p:cNvPr>
          <p:cNvSpPr/>
          <p:nvPr/>
        </p:nvSpPr>
        <p:spPr>
          <a:xfrm>
            <a:off x="6025290" y="5201841"/>
            <a:ext cx="939452" cy="661790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F1D6F250-5850-43BD-BEC7-6A6904756ED4}"/>
              </a:ext>
            </a:extLst>
          </p:cNvPr>
          <p:cNvSpPr/>
          <p:nvPr/>
        </p:nvSpPr>
        <p:spPr>
          <a:xfrm>
            <a:off x="2442998" y="3189341"/>
            <a:ext cx="939452" cy="661790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E531ED8-0143-4858-BB79-9481E22CBEB7}"/>
              </a:ext>
            </a:extLst>
          </p:cNvPr>
          <p:cNvSpPr txBox="1"/>
          <p:nvPr/>
        </p:nvSpPr>
        <p:spPr>
          <a:xfrm>
            <a:off x="12202509" y="6255127"/>
            <a:ext cx="31076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/>
              <a:t>Already knew words 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5D344D99-84DB-4C90-84A7-D2D8DDCF9395}"/>
              </a:ext>
            </a:extLst>
          </p:cNvPr>
          <p:cNvSpPr txBox="1"/>
          <p:nvPr/>
        </p:nvSpPr>
        <p:spPr>
          <a:xfrm>
            <a:off x="12274261" y="6877797"/>
            <a:ext cx="31076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/>
              <a:t>New words 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82B5E7B-639B-47C5-85E3-647EC5C8BAC3}"/>
              </a:ext>
            </a:extLst>
          </p:cNvPr>
          <p:cNvSpPr txBox="1"/>
          <p:nvPr/>
        </p:nvSpPr>
        <p:spPr>
          <a:xfrm>
            <a:off x="12274261" y="7516477"/>
            <a:ext cx="31076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/>
              <a:t>Near future words 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78CF06A-E862-4022-A2EE-7CAE36A1CC48}"/>
              </a:ext>
            </a:extLst>
          </p:cNvPr>
          <p:cNvSpPr/>
          <p:nvPr/>
        </p:nvSpPr>
        <p:spPr>
          <a:xfrm>
            <a:off x="11502361" y="8068575"/>
            <a:ext cx="486780" cy="45019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0DCEC063-6DC2-4E90-98F4-204D7C103A41}"/>
              </a:ext>
            </a:extLst>
          </p:cNvPr>
          <p:cNvSpPr txBox="1"/>
          <p:nvPr/>
        </p:nvSpPr>
        <p:spPr>
          <a:xfrm>
            <a:off x="12222220" y="8055143"/>
            <a:ext cx="31076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/>
              <a:t>Other future words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85AE721-925E-4332-8553-F696EFE26428}"/>
              </a:ext>
            </a:extLst>
          </p:cNvPr>
          <p:cNvSpPr txBox="1"/>
          <p:nvPr/>
        </p:nvSpPr>
        <p:spPr>
          <a:xfrm>
            <a:off x="4659681" y="942404"/>
            <a:ext cx="720246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Nunito Sans"/>
              </a:rPr>
              <a:t>Python Reserved Words 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3097F807-7272-44EF-B73A-8667F87A34C9}"/>
              </a:ext>
            </a:extLst>
          </p:cNvPr>
          <p:cNvSpPr/>
          <p:nvPr/>
        </p:nvSpPr>
        <p:spPr>
          <a:xfrm>
            <a:off x="4235657" y="4501838"/>
            <a:ext cx="939452" cy="66179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3874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59DC7F66-2004-4F0E-98EB-336DDDA3682A}"/>
              </a:ext>
            </a:extLst>
          </p:cNvPr>
          <p:cNvSpPr/>
          <p:nvPr/>
        </p:nvSpPr>
        <p:spPr>
          <a:xfrm>
            <a:off x="8335525" y="3560065"/>
            <a:ext cx="5260510" cy="1942548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8" name="Shape 398"/>
          <p:cNvSpPr txBox="1">
            <a:spLocks noGrp="1"/>
          </p:cNvSpPr>
          <p:nvPr>
            <p:ph type="title" idx="4294967295"/>
          </p:nvPr>
        </p:nvSpPr>
        <p:spPr>
          <a:xfrm>
            <a:off x="1468424" y="416478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Simple For Loop</a:t>
            </a:r>
          </a:p>
        </p:txBody>
      </p:sp>
      <p:sp>
        <p:nvSpPr>
          <p:cNvPr id="399" name="Shape 399"/>
          <p:cNvSpPr txBox="1"/>
          <p:nvPr/>
        </p:nvSpPr>
        <p:spPr>
          <a:xfrm>
            <a:off x="8557371" y="3309555"/>
            <a:ext cx="4991212" cy="25401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i</a:t>
            </a:r>
            <a:r>
              <a:rPr lang="en-US" sz="2667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in 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[5, 4, 3, 2, 1] :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print(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i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)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(‘Boom!!')</a:t>
            </a:r>
          </a:p>
        </p:txBody>
      </p:sp>
      <p:sp>
        <p:nvSpPr>
          <p:cNvPr id="400" name="Shape 400"/>
          <p:cNvSpPr txBox="1"/>
          <p:nvPr/>
        </p:nvSpPr>
        <p:spPr>
          <a:xfrm>
            <a:off x="14230247" y="2223484"/>
            <a:ext cx="1511558" cy="49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Boom!!</a:t>
            </a:r>
          </a:p>
        </p:txBody>
      </p:sp>
      <p:cxnSp>
        <p:nvCxnSpPr>
          <p:cNvPr id="5" name="Shape 419">
            <a:extLst>
              <a:ext uri="{FF2B5EF4-FFF2-40B4-BE49-F238E27FC236}">
                <a16:creationId xmlns:a16="http://schemas.microsoft.com/office/drawing/2014/main" id="{C4DD589F-C37C-49BF-B10E-506B96D95FE6}"/>
              </a:ext>
            </a:extLst>
          </p:cNvPr>
          <p:cNvCxnSpPr/>
          <p:nvPr/>
        </p:nvCxnSpPr>
        <p:spPr>
          <a:xfrm rot="10800000">
            <a:off x="3041537" y="2187949"/>
            <a:ext cx="14400" cy="5666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6" name="Shape 420">
            <a:extLst>
              <a:ext uri="{FF2B5EF4-FFF2-40B4-BE49-F238E27FC236}">
                <a16:creationId xmlns:a16="http://schemas.microsoft.com/office/drawing/2014/main" id="{8FB44BA6-906B-464D-B3C5-1CFA5D0BB45C}"/>
              </a:ext>
            </a:extLst>
          </p:cNvPr>
          <p:cNvSpPr/>
          <p:nvPr/>
        </p:nvSpPr>
        <p:spPr>
          <a:xfrm>
            <a:off x="1625600" y="2748300"/>
            <a:ext cx="2870100" cy="1269899"/>
          </a:xfrm>
          <a:prstGeom prst="diamond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Cabin"/>
              <a:buNone/>
            </a:pPr>
            <a:r>
              <a:rPr lang="en-US" sz="28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Done?</a:t>
            </a:r>
          </a:p>
        </p:txBody>
      </p:sp>
      <p:cxnSp>
        <p:nvCxnSpPr>
          <p:cNvPr id="7" name="Shape 421">
            <a:extLst>
              <a:ext uri="{FF2B5EF4-FFF2-40B4-BE49-F238E27FC236}">
                <a16:creationId xmlns:a16="http://schemas.microsoft.com/office/drawing/2014/main" id="{99C6DFF0-F9A3-4D3B-9D55-35D1B6EAACBC}"/>
              </a:ext>
            </a:extLst>
          </p:cNvPr>
          <p:cNvCxnSpPr/>
          <p:nvPr/>
        </p:nvCxnSpPr>
        <p:spPr>
          <a:xfrm rot="10800000">
            <a:off x="3060712" y="4018399"/>
            <a:ext cx="11100" cy="14985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8" name="Shape 422">
            <a:extLst>
              <a:ext uri="{FF2B5EF4-FFF2-40B4-BE49-F238E27FC236}">
                <a16:creationId xmlns:a16="http://schemas.microsoft.com/office/drawing/2014/main" id="{446E3138-6632-43ED-8F50-91C1A1605437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6393474" y="3764399"/>
            <a:ext cx="9926" cy="54883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9" name="Shape 423">
            <a:extLst>
              <a:ext uri="{FF2B5EF4-FFF2-40B4-BE49-F238E27FC236}">
                <a16:creationId xmlns:a16="http://schemas.microsoft.com/office/drawing/2014/main" id="{F2B7BF8E-4AD8-4418-AAED-314401C227A5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6301798" y="5015183"/>
            <a:ext cx="20501" cy="533301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10" name="Shape 425">
            <a:extLst>
              <a:ext uri="{FF2B5EF4-FFF2-40B4-BE49-F238E27FC236}">
                <a16:creationId xmlns:a16="http://schemas.microsoft.com/office/drawing/2014/main" id="{AB91C0EA-4CD1-4DBC-85D7-22C71A7E4574}"/>
              </a:ext>
            </a:extLst>
          </p:cNvPr>
          <p:cNvCxnSpPr>
            <a:cxnSpLocks/>
          </p:cNvCxnSpPr>
          <p:nvPr/>
        </p:nvCxnSpPr>
        <p:spPr>
          <a:xfrm>
            <a:off x="3068637" y="5502612"/>
            <a:ext cx="3219429" cy="35887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11" name="Shape 426">
            <a:extLst>
              <a:ext uri="{FF2B5EF4-FFF2-40B4-BE49-F238E27FC236}">
                <a16:creationId xmlns:a16="http://schemas.microsoft.com/office/drawing/2014/main" id="{16EA68F0-8CE5-4ADE-8D92-17F75A334EEF}"/>
              </a:ext>
            </a:extLst>
          </p:cNvPr>
          <p:cNvCxnSpPr/>
          <p:nvPr/>
        </p:nvCxnSpPr>
        <p:spPr>
          <a:xfrm flipH="1">
            <a:off x="1269974" y="3392825"/>
            <a:ext cx="396900" cy="32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12" name="Shape 427">
            <a:extLst>
              <a:ext uri="{FF2B5EF4-FFF2-40B4-BE49-F238E27FC236}">
                <a16:creationId xmlns:a16="http://schemas.microsoft.com/office/drawing/2014/main" id="{D3E106DB-E025-4C8F-BDBC-3D7AF33468C2}"/>
              </a:ext>
            </a:extLst>
          </p:cNvPr>
          <p:cNvCxnSpPr/>
          <p:nvPr/>
        </p:nvCxnSpPr>
        <p:spPr>
          <a:xfrm rot="10800000" flipH="1">
            <a:off x="3055937" y="6234574"/>
            <a:ext cx="15899" cy="6444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13" name="Shape 428">
            <a:extLst>
              <a:ext uri="{FF2B5EF4-FFF2-40B4-BE49-F238E27FC236}">
                <a16:creationId xmlns:a16="http://schemas.microsoft.com/office/drawing/2014/main" id="{BE302E47-980D-46E5-A2AC-3B79763F4265}"/>
              </a:ext>
            </a:extLst>
          </p:cNvPr>
          <p:cNvCxnSpPr/>
          <p:nvPr/>
        </p:nvCxnSpPr>
        <p:spPr>
          <a:xfrm rot="10800000">
            <a:off x="1300036" y="3446712"/>
            <a:ext cx="3299" cy="27797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14" name="Shape 429">
            <a:extLst>
              <a:ext uri="{FF2B5EF4-FFF2-40B4-BE49-F238E27FC236}">
                <a16:creationId xmlns:a16="http://schemas.microsoft.com/office/drawing/2014/main" id="{96F3EF1B-7C0C-4A83-8486-AF3DDA31678D}"/>
              </a:ext>
            </a:extLst>
          </p:cNvPr>
          <p:cNvCxnSpPr/>
          <p:nvPr/>
        </p:nvCxnSpPr>
        <p:spPr>
          <a:xfrm>
            <a:off x="1300161" y="6251912"/>
            <a:ext cx="1752600" cy="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5" name="Shape 430">
            <a:extLst>
              <a:ext uri="{FF2B5EF4-FFF2-40B4-BE49-F238E27FC236}">
                <a16:creationId xmlns:a16="http://schemas.microsoft.com/office/drawing/2014/main" id="{CB821B3E-7914-4887-B5BD-5CD9F5041ADA}"/>
              </a:ext>
            </a:extLst>
          </p:cNvPr>
          <p:cNvSpPr txBox="1"/>
          <p:nvPr/>
        </p:nvSpPr>
        <p:spPr>
          <a:xfrm>
            <a:off x="698076" y="2634000"/>
            <a:ext cx="1175905" cy="622199"/>
          </a:xfrm>
          <a:prstGeom prst="rect">
            <a:avLst/>
          </a:prstGeom>
          <a:noFill/>
          <a:ln w="28575">
            <a:solidFill>
              <a:schemeClr val="tx2">
                <a:lumMod val="25000"/>
              </a:schemeClr>
            </a:solidFill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28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</a:p>
        </p:txBody>
      </p:sp>
      <p:sp>
        <p:nvSpPr>
          <p:cNvPr id="16" name="Shape 431">
            <a:extLst>
              <a:ext uri="{FF2B5EF4-FFF2-40B4-BE49-F238E27FC236}">
                <a16:creationId xmlns:a16="http://schemas.microsoft.com/office/drawing/2014/main" id="{8149341E-82AF-470A-BD54-D74265266590}"/>
              </a:ext>
            </a:extLst>
          </p:cNvPr>
          <p:cNvSpPr txBox="1"/>
          <p:nvPr/>
        </p:nvSpPr>
        <p:spPr>
          <a:xfrm>
            <a:off x="1422400" y="6812300"/>
            <a:ext cx="3289200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28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print(‘Boom!')</a:t>
            </a:r>
          </a:p>
        </p:txBody>
      </p:sp>
      <p:sp>
        <p:nvSpPr>
          <p:cNvPr id="17" name="Shape 424">
            <a:extLst>
              <a:ext uri="{FF2B5EF4-FFF2-40B4-BE49-F238E27FC236}">
                <a16:creationId xmlns:a16="http://schemas.microsoft.com/office/drawing/2014/main" id="{A71900E8-F732-47BF-AE7F-9A91018ADEDD}"/>
              </a:ext>
            </a:extLst>
          </p:cNvPr>
          <p:cNvSpPr txBox="1"/>
          <p:nvPr/>
        </p:nvSpPr>
        <p:spPr>
          <a:xfrm>
            <a:off x="4889500" y="4265784"/>
            <a:ext cx="2865598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28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</a:t>
            </a:r>
            <a:r>
              <a:rPr lang="en-US" sz="2800" u="none" strike="noStrike" cap="none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</a:t>
            </a:r>
            <a:r>
              <a:rPr lang="en-US" sz="28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)</a:t>
            </a:r>
          </a:p>
        </p:txBody>
      </p:sp>
      <p:sp>
        <p:nvSpPr>
          <p:cNvPr id="18" name="Shape 432">
            <a:extLst>
              <a:ext uri="{FF2B5EF4-FFF2-40B4-BE49-F238E27FC236}">
                <a16:creationId xmlns:a16="http://schemas.microsoft.com/office/drawing/2014/main" id="{7777D094-ABBB-4D5D-9E27-579C5670E37C}"/>
              </a:ext>
            </a:extLst>
          </p:cNvPr>
          <p:cNvSpPr txBox="1"/>
          <p:nvPr/>
        </p:nvSpPr>
        <p:spPr>
          <a:xfrm>
            <a:off x="4165600" y="2570500"/>
            <a:ext cx="723900" cy="622199"/>
          </a:xfrm>
          <a:prstGeom prst="rect">
            <a:avLst/>
          </a:prstGeom>
          <a:noFill/>
          <a:ln w="28575">
            <a:solidFill>
              <a:schemeClr val="tx2">
                <a:lumMod val="25000"/>
              </a:schemeClr>
            </a:solidFill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28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No</a:t>
            </a:r>
          </a:p>
        </p:txBody>
      </p:sp>
      <p:sp>
        <p:nvSpPr>
          <p:cNvPr id="19" name="Shape 433">
            <a:extLst>
              <a:ext uri="{FF2B5EF4-FFF2-40B4-BE49-F238E27FC236}">
                <a16:creationId xmlns:a16="http://schemas.microsoft.com/office/drawing/2014/main" id="{BC36FAAA-FFC1-42B8-9B62-0AC692F7F737}"/>
              </a:ext>
            </a:extLst>
          </p:cNvPr>
          <p:cNvSpPr txBox="1"/>
          <p:nvPr/>
        </p:nvSpPr>
        <p:spPr>
          <a:xfrm>
            <a:off x="4950100" y="3015000"/>
            <a:ext cx="29065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Cabin"/>
              <a:buNone/>
            </a:pPr>
            <a:r>
              <a:rPr lang="en-US" sz="28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Move i ahead</a:t>
            </a:r>
          </a:p>
        </p:txBody>
      </p:sp>
      <p:cxnSp>
        <p:nvCxnSpPr>
          <p:cNvPr id="20" name="Shape 435">
            <a:extLst>
              <a:ext uri="{FF2B5EF4-FFF2-40B4-BE49-F238E27FC236}">
                <a16:creationId xmlns:a16="http://schemas.microsoft.com/office/drawing/2014/main" id="{86C77742-34D6-4013-988C-55EEC2D11322}"/>
              </a:ext>
            </a:extLst>
          </p:cNvPr>
          <p:cNvCxnSpPr/>
          <p:nvPr/>
        </p:nvCxnSpPr>
        <p:spPr>
          <a:xfrm>
            <a:off x="4559325" y="3392825"/>
            <a:ext cx="396900" cy="32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pic>
        <p:nvPicPr>
          <p:cNvPr id="29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9A33C43F-032E-4DEA-AFC3-DBA59C2DC4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0C85DFC-A54C-49DC-80E9-48FF69CFE4F1}"/>
              </a:ext>
            </a:extLst>
          </p:cNvPr>
          <p:cNvCxnSpPr/>
          <p:nvPr/>
        </p:nvCxnSpPr>
        <p:spPr>
          <a:xfrm>
            <a:off x="11545824" y="5145024"/>
            <a:ext cx="2548128" cy="704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9E8BEE9-6330-4A0F-8660-EDE5F9B40401}"/>
              </a:ext>
            </a:extLst>
          </p:cNvPr>
          <p:cNvCxnSpPr/>
          <p:nvPr/>
        </p:nvCxnSpPr>
        <p:spPr>
          <a:xfrm flipV="1">
            <a:off x="13187363" y="3446712"/>
            <a:ext cx="906589" cy="5714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954802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C5ABCDC6-7F07-44B0-B4BF-81AB7515D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C9E80C14-FC35-4455-8329-FDC76F4C8161}"/>
              </a:ext>
            </a:extLst>
          </p:cNvPr>
          <p:cNvSpPr/>
          <p:nvPr/>
        </p:nvSpPr>
        <p:spPr>
          <a:xfrm>
            <a:off x="525891" y="4144325"/>
            <a:ext cx="8981363" cy="221609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hape 405">
            <a:extLst>
              <a:ext uri="{FF2B5EF4-FFF2-40B4-BE49-F238E27FC236}">
                <a16:creationId xmlns:a16="http://schemas.microsoft.com/office/drawing/2014/main" id="{ED101171-CBAC-4CAF-9AC5-38C6E36E24DB}"/>
              </a:ext>
            </a:extLst>
          </p:cNvPr>
          <p:cNvSpPr txBox="1">
            <a:spLocks/>
          </p:cNvSpPr>
          <p:nvPr/>
        </p:nvSpPr>
        <p:spPr>
          <a:xfrm>
            <a:off x="914400" y="9154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>
              <a:buClr>
                <a:srgbClr val="FFFF00"/>
              </a:buClr>
              <a:buSzPct val="25000"/>
              <a:buFont typeface="Cabin"/>
              <a:buNone/>
            </a:pP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 For loop with Strings</a:t>
            </a:r>
          </a:p>
        </p:txBody>
      </p:sp>
      <p:sp>
        <p:nvSpPr>
          <p:cNvPr id="11" name="Shape 406">
            <a:extLst>
              <a:ext uri="{FF2B5EF4-FFF2-40B4-BE49-F238E27FC236}">
                <a16:creationId xmlns:a16="http://schemas.microsoft.com/office/drawing/2014/main" id="{972F0178-4687-499E-9706-1E71A87FE446}"/>
              </a:ext>
            </a:extLst>
          </p:cNvPr>
          <p:cNvSpPr txBox="1"/>
          <p:nvPr/>
        </p:nvSpPr>
        <p:spPr>
          <a:xfrm>
            <a:off x="698125" y="4144325"/>
            <a:ext cx="8433349" cy="221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friends = [‘Ana’, ‘Filipe', ‘João']</a:t>
            </a:r>
          </a:p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friend </a:t>
            </a:r>
            <a:r>
              <a:rPr lang="en-US" sz="2667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in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friends : </a:t>
            </a:r>
          </a:p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(‘Congrats on your new job:', friend)</a:t>
            </a:r>
          </a:p>
          <a:p>
            <a:pPr marL="0" lvl="0" indent="0"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('Done!')</a:t>
            </a:r>
          </a:p>
        </p:txBody>
      </p:sp>
      <p:sp>
        <p:nvSpPr>
          <p:cNvPr id="12" name="Shape 407">
            <a:extLst>
              <a:ext uri="{FF2B5EF4-FFF2-40B4-BE49-F238E27FC236}">
                <a16:creationId xmlns:a16="http://schemas.microsoft.com/office/drawing/2014/main" id="{4438BFA6-BCC8-460A-8EC2-8F77C5060730}"/>
              </a:ext>
            </a:extLst>
          </p:cNvPr>
          <p:cNvSpPr txBox="1"/>
          <p:nvPr/>
        </p:nvSpPr>
        <p:spPr>
          <a:xfrm>
            <a:off x="10469599" y="3551825"/>
            <a:ext cx="5585376" cy="3096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lvl="0">
              <a:buClr>
                <a:srgbClr val="FF00FF"/>
              </a:buClr>
              <a:buSzPct val="25000"/>
            </a:pP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Congrats on your new job:</a:t>
            </a: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Ana</a:t>
            </a:r>
            <a:b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</a:b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Congrats on your new job: Filipe</a:t>
            </a:r>
            <a:endParaRPr lang="en-US" sz="3000" u="none" strike="noStrike" cap="none" dirty="0">
              <a:solidFill>
                <a:schemeClr val="bg1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lvl="0">
              <a:buClr>
                <a:srgbClr val="FF00FF"/>
              </a:buClr>
              <a:buSzPct val="25000"/>
            </a:pPr>
            <a:r>
              <a:rPr lang="en-US" sz="3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Congrats on your new job: João</a:t>
            </a:r>
            <a:endParaRPr lang="en-US" sz="3000" u="none" strike="noStrike" cap="none" dirty="0">
              <a:solidFill>
                <a:schemeClr val="bg1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Font typeface="Cabin"/>
              <a:buNone/>
            </a:pPr>
            <a:endParaRPr sz="3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Done!</a:t>
            </a:r>
          </a:p>
        </p:txBody>
      </p:sp>
      <p:cxnSp>
        <p:nvCxnSpPr>
          <p:cNvPr id="13" name="Shape 408">
            <a:extLst>
              <a:ext uri="{FF2B5EF4-FFF2-40B4-BE49-F238E27FC236}">
                <a16:creationId xmlns:a16="http://schemas.microsoft.com/office/drawing/2014/main" id="{14C60B2A-EAEC-4C47-859E-C2FB86224029}"/>
              </a:ext>
            </a:extLst>
          </p:cNvPr>
          <p:cNvCxnSpPr/>
          <p:nvPr/>
        </p:nvCxnSpPr>
        <p:spPr>
          <a:xfrm flipH="1">
            <a:off x="9001125" y="4534150"/>
            <a:ext cx="1417924" cy="952250"/>
          </a:xfrm>
          <a:prstGeom prst="straightConnector1">
            <a:avLst/>
          </a:prstGeom>
          <a:noFill/>
          <a:ln w="381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14" name="Shape 409">
            <a:extLst>
              <a:ext uri="{FF2B5EF4-FFF2-40B4-BE49-F238E27FC236}">
                <a16:creationId xmlns:a16="http://schemas.microsoft.com/office/drawing/2014/main" id="{6C6502D9-6982-4C11-B43C-03C2E83C36F5}"/>
              </a:ext>
            </a:extLst>
          </p:cNvPr>
          <p:cNvCxnSpPr/>
          <p:nvPr/>
        </p:nvCxnSpPr>
        <p:spPr>
          <a:xfrm flipH="1" flipV="1">
            <a:off x="4057650" y="5972175"/>
            <a:ext cx="6411949" cy="243725"/>
          </a:xfrm>
          <a:prstGeom prst="straightConnector1">
            <a:avLst/>
          </a:prstGeom>
          <a:noFill/>
          <a:ln w="381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1932761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F84DF871-8EDB-45A9-9848-7F1BF8B6FA5D}"/>
              </a:ext>
            </a:extLst>
          </p:cNvPr>
          <p:cNvSpPr/>
          <p:nvPr/>
        </p:nvSpPr>
        <p:spPr>
          <a:xfrm>
            <a:off x="8647967" y="3956643"/>
            <a:ext cx="6386513" cy="172243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0" name="Shape 440"/>
          <p:cNvSpPr txBox="1">
            <a:spLocks noGrp="1"/>
          </p:cNvSpPr>
          <p:nvPr>
            <p:ph type="title" idx="4294967295"/>
          </p:nvPr>
        </p:nvSpPr>
        <p:spPr>
          <a:xfrm>
            <a:off x="889347" y="744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5000" dirty="0">
                <a:solidFill>
                  <a:srgbClr val="FF0000"/>
                </a:solidFill>
                <a:latin typeface="Arial" charset="0"/>
                <a:cs typeface="Arial" charset="0"/>
                <a:sym typeface="Cabin"/>
              </a:rPr>
              <a:t>in</a:t>
            </a: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 word </a:t>
            </a:r>
          </a:p>
        </p:txBody>
      </p:sp>
      <p:sp>
        <p:nvSpPr>
          <p:cNvPr id="441" name="Shape 441"/>
          <p:cNvSpPr txBox="1">
            <a:spLocks noGrp="1"/>
          </p:cNvSpPr>
          <p:nvPr>
            <p:ph type="body" idx="4294967295"/>
          </p:nvPr>
        </p:nvSpPr>
        <p:spPr>
          <a:xfrm>
            <a:off x="441268" y="5605310"/>
            <a:ext cx="15651893" cy="316376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390906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The iteration variable </a:t>
            </a:r>
            <a:r>
              <a:rPr lang="en-US" sz="34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iterates</a:t>
            </a:r>
            <a:r>
              <a:rPr lang="en-US" sz="34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th</a:t>
            </a:r>
            <a:r>
              <a:rPr lang="en-US" sz="3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</a:t>
            </a: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ough the sequence (ordered set)</a:t>
            </a:r>
          </a:p>
          <a:p>
            <a:pPr marL="390906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The block (body) of code is executed once for each value in the sequence</a:t>
            </a:r>
          </a:p>
          <a:p>
            <a:pPr marL="390906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The iteration variable moves through </a:t>
            </a:r>
            <a:r>
              <a:rPr lang="en-US" sz="3400" u="none" strike="noStrike" cap="none" dirty="0">
                <a:solidFill>
                  <a:schemeClr val="bg1"/>
                </a:solidFill>
                <a:highlight>
                  <a:srgbClr val="FFFF00"/>
                </a:highlight>
                <a:latin typeface="Arial" charset="0"/>
                <a:ea typeface="Arial" charset="0"/>
                <a:cs typeface="Arial" charset="0"/>
                <a:sym typeface="Cabin"/>
              </a:rPr>
              <a:t>all </a:t>
            </a:r>
            <a:r>
              <a:rPr lang="en-US" sz="34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of the values in the sequence</a:t>
            </a:r>
          </a:p>
        </p:txBody>
      </p:sp>
      <p:sp>
        <p:nvSpPr>
          <p:cNvPr id="442" name="Shape 442"/>
          <p:cNvSpPr txBox="1"/>
          <p:nvPr/>
        </p:nvSpPr>
        <p:spPr>
          <a:xfrm>
            <a:off x="8910699" y="4151862"/>
            <a:ext cx="6364200" cy="1332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for 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i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667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in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[5, 4, 3, 2, 1] :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</a:t>
            </a:r>
            <a:r>
              <a:rPr lang="en-US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i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)</a:t>
            </a:r>
          </a:p>
        </p:txBody>
      </p:sp>
      <p:sp>
        <p:nvSpPr>
          <p:cNvPr id="443" name="Shape 443"/>
          <p:cNvSpPr txBox="1"/>
          <p:nvPr/>
        </p:nvSpPr>
        <p:spPr>
          <a:xfrm>
            <a:off x="8144729" y="2780374"/>
            <a:ext cx="3449638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Iteration variable</a:t>
            </a:r>
          </a:p>
        </p:txBody>
      </p:sp>
      <p:sp>
        <p:nvSpPr>
          <p:cNvPr id="444" name="Shape 444"/>
          <p:cNvSpPr txBox="1"/>
          <p:nvPr/>
        </p:nvSpPr>
        <p:spPr>
          <a:xfrm>
            <a:off x="11841224" y="1986525"/>
            <a:ext cx="3973508" cy="103971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Five-element sequence</a:t>
            </a:r>
          </a:p>
        </p:txBody>
      </p:sp>
      <p:cxnSp>
        <p:nvCxnSpPr>
          <p:cNvPr id="445" name="Shape 445"/>
          <p:cNvCxnSpPr>
            <a:cxnSpLocks/>
          </p:cNvCxnSpPr>
          <p:nvPr/>
        </p:nvCxnSpPr>
        <p:spPr>
          <a:xfrm flipH="1" flipV="1">
            <a:off x="9834624" y="3402574"/>
            <a:ext cx="187200" cy="888692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446" name="Shape 446"/>
          <p:cNvCxnSpPr/>
          <p:nvPr/>
        </p:nvCxnSpPr>
        <p:spPr>
          <a:xfrm rot="10800000" flipH="1">
            <a:off x="12843394" y="3213066"/>
            <a:ext cx="794999" cy="1078200"/>
          </a:xfrm>
          <a:prstGeom prst="straightConnector1">
            <a:avLst/>
          </a:prstGeom>
          <a:noFill/>
          <a:ln w="19050" cap="rnd" cmpd="sng">
            <a:solidFill>
              <a:schemeClr val="accent1">
                <a:lumMod val="7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pic>
        <p:nvPicPr>
          <p:cNvPr id="10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D8533420-0503-45DF-B3CC-3F88C1E376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  <p:cxnSp>
        <p:nvCxnSpPr>
          <p:cNvPr id="11" name="Shape 451">
            <a:extLst>
              <a:ext uri="{FF2B5EF4-FFF2-40B4-BE49-F238E27FC236}">
                <a16:creationId xmlns:a16="http://schemas.microsoft.com/office/drawing/2014/main" id="{80F77AE2-7330-4529-8BC3-66D13221E480}"/>
              </a:ext>
            </a:extLst>
          </p:cNvPr>
          <p:cNvCxnSpPr/>
          <p:nvPr/>
        </p:nvCxnSpPr>
        <p:spPr>
          <a:xfrm rot="10800000">
            <a:off x="3143137" y="1192249"/>
            <a:ext cx="14400" cy="5666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12" name="Shape 452">
            <a:extLst>
              <a:ext uri="{FF2B5EF4-FFF2-40B4-BE49-F238E27FC236}">
                <a16:creationId xmlns:a16="http://schemas.microsoft.com/office/drawing/2014/main" id="{A2CA4571-ED99-4970-AA44-B34D764E7F52}"/>
              </a:ext>
            </a:extLst>
          </p:cNvPr>
          <p:cNvSpPr/>
          <p:nvPr/>
        </p:nvSpPr>
        <p:spPr>
          <a:xfrm>
            <a:off x="1727200" y="1752600"/>
            <a:ext cx="2870100" cy="1269899"/>
          </a:xfrm>
          <a:prstGeom prst="diamond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Cabin"/>
              <a:buNone/>
            </a:pPr>
            <a:r>
              <a:rPr lang="en-US" sz="34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Done?</a:t>
            </a:r>
          </a:p>
        </p:txBody>
      </p:sp>
      <p:cxnSp>
        <p:nvCxnSpPr>
          <p:cNvPr id="13" name="Shape 453">
            <a:extLst>
              <a:ext uri="{FF2B5EF4-FFF2-40B4-BE49-F238E27FC236}">
                <a16:creationId xmlns:a16="http://schemas.microsoft.com/office/drawing/2014/main" id="{F56B1B90-A898-42C9-9CA0-7E7F780D12E7}"/>
              </a:ext>
            </a:extLst>
          </p:cNvPr>
          <p:cNvCxnSpPr/>
          <p:nvPr/>
        </p:nvCxnSpPr>
        <p:spPr>
          <a:xfrm rot="10800000">
            <a:off x="3162312" y="3022699"/>
            <a:ext cx="11100" cy="14985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14" name="Shape 454">
            <a:extLst>
              <a:ext uri="{FF2B5EF4-FFF2-40B4-BE49-F238E27FC236}">
                <a16:creationId xmlns:a16="http://schemas.microsoft.com/office/drawing/2014/main" id="{D35962A6-2BCA-4DC8-A70A-D01C6B12CC77}"/>
              </a:ext>
            </a:extLst>
          </p:cNvPr>
          <p:cNvCxnSpPr/>
          <p:nvPr/>
        </p:nvCxnSpPr>
        <p:spPr>
          <a:xfrm flipH="1" flipV="1">
            <a:off x="6468949" y="2768699"/>
            <a:ext cx="3301" cy="5874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15" name="Shape 456">
            <a:extLst>
              <a:ext uri="{FF2B5EF4-FFF2-40B4-BE49-F238E27FC236}">
                <a16:creationId xmlns:a16="http://schemas.microsoft.com/office/drawing/2014/main" id="{FCE20BCE-BBAD-4A01-9EF4-93146676ECD7}"/>
              </a:ext>
            </a:extLst>
          </p:cNvPr>
          <p:cNvCxnSpPr>
            <a:stCxn id="22" idx="2"/>
          </p:cNvCxnSpPr>
          <p:nvPr/>
        </p:nvCxnSpPr>
        <p:spPr>
          <a:xfrm flipH="1">
            <a:off x="6468949" y="4051399"/>
            <a:ext cx="8100" cy="4728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16" name="Shape 458">
            <a:extLst>
              <a:ext uri="{FF2B5EF4-FFF2-40B4-BE49-F238E27FC236}">
                <a16:creationId xmlns:a16="http://schemas.microsoft.com/office/drawing/2014/main" id="{A4F07876-3367-4FCB-BB1B-E47E00B114C8}"/>
              </a:ext>
            </a:extLst>
          </p:cNvPr>
          <p:cNvCxnSpPr/>
          <p:nvPr/>
        </p:nvCxnSpPr>
        <p:spPr>
          <a:xfrm rot="10800000" flipH="1">
            <a:off x="3170237" y="4502112"/>
            <a:ext cx="3328200" cy="47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17" name="Shape 459">
            <a:extLst>
              <a:ext uri="{FF2B5EF4-FFF2-40B4-BE49-F238E27FC236}">
                <a16:creationId xmlns:a16="http://schemas.microsoft.com/office/drawing/2014/main" id="{20588225-7242-432F-AC6B-52C83C61D801}"/>
              </a:ext>
            </a:extLst>
          </p:cNvPr>
          <p:cNvCxnSpPr/>
          <p:nvPr/>
        </p:nvCxnSpPr>
        <p:spPr>
          <a:xfrm flipH="1">
            <a:off x="1371574" y="2397125"/>
            <a:ext cx="396900" cy="32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18" name="Shape 460">
            <a:extLst>
              <a:ext uri="{FF2B5EF4-FFF2-40B4-BE49-F238E27FC236}">
                <a16:creationId xmlns:a16="http://schemas.microsoft.com/office/drawing/2014/main" id="{0060E802-5507-4F6C-B0EC-5DB47955AF86}"/>
              </a:ext>
            </a:extLst>
          </p:cNvPr>
          <p:cNvCxnSpPr/>
          <p:nvPr/>
        </p:nvCxnSpPr>
        <p:spPr>
          <a:xfrm rot="10800000" flipH="1">
            <a:off x="3157537" y="5238874"/>
            <a:ext cx="15899" cy="6444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19" name="Shape 461">
            <a:extLst>
              <a:ext uri="{FF2B5EF4-FFF2-40B4-BE49-F238E27FC236}">
                <a16:creationId xmlns:a16="http://schemas.microsoft.com/office/drawing/2014/main" id="{6894FAE9-063E-44FF-B20F-5167FCEFB19A}"/>
              </a:ext>
            </a:extLst>
          </p:cNvPr>
          <p:cNvCxnSpPr/>
          <p:nvPr/>
        </p:nvCxnSpPr>
        <p:spPr>
          <a:xfrm rot="10800000">
            <a:off x="1401636" y="2451012"/>
            <a:ext cx="3299" cy="27797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0" name="Shape 462">
            <a:extLst>
              <a:ext uri="{FF2B5EF4-FFF2-40B4-BE49-F238E27FC236}">
                <a16:creationId xmlns:a16="http://schemas.microsoft.com/office/drawing/2014/main" id="{0B09F3B2-CC35-4EDC-9199-1E419F0EFB03}"/>
              </a:ext>
            </a:extLst>
          </p:cNvPr>
          <p:cNvCxnSpPr/>
          <p:nvPr/>
        </p:nvCxnSpPr>
        <p:spPr>
          <a:xfrm>
            <a:off x="1401761" y="5225236"/>
            <a:ext cx="1752600" cy="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1" name="Shape 463">
            <a:extLst>
              <a:ext uri="{FF2B5EF4-FFF2-40B4-BE49-F238E27FC236}">
                <a16:creationId xmlns:a16="http://schemas.microsoft.com/office/drawing/2014/main" id="{1BDCE93E-0067-4B99-95B0-1750887A53D0}"/>
              </a:ext>
            </a:extLst>
          </p:cNvPr>
          <p:cNvSpPr txBox="1"/>
          <p:nvPr/>
        </p:nvSpPr>
        <p:spPr>
          <a:xfrm>
            <a:off x="846137" y="1638300"/>
            <a:ext cx="881063" cy="622199"/>
          </a:xfrm>
          <a:prstGeom prst="rect">
            <a:avLst/>
          </a:prstGeom>
          <a:noFill/>
          <a:ln w="28575">
            <a:solidFill>
              <a:schemeClr val="tx2">
                <a:lumMod val="25000"/>
              </a:schemeClr>
            </a:solidFill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</a:p>
        </p:txBody>
      </p:sp>
      <p:sp>
        <p:nvSpPr>
          <p:cNvPr id="22" name="Shape 457">
            <a:extLst>
              <a:ext uri="{FF2B5EF4-FFF2-40B4-BE49-F238E27FC236}">
                <a16:creationId xmlns:a16="http://schemas.microsoft.com/office/drawing/2014/main" id="{52686FB2-D00F-4180-A6E8-C677ED942928}"/>
              </a:ext>
            </a:extLst>
          </p:cNvPr>
          <p:cNvSpPr txBox="1"/>
          <p:nvPr/>
        </p:nvSpPr>
        <p:spPr>
          <a:xfrm>
            <a:off x="5016500" y="3302000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</a:t>
            </a:r>
            <a:r>
              <a:rPr lang="en-US" sz="3500" u="none" strike="noStrike" cap="none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</a:t>
            </a: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)</a:t>
            </a:r>
          </a:p>
        </p:txBody>
      </p:sp>
      <p:sp>
        <p:nvSpPr>
          <p:cNvPr id="23" name="Shape 464">
            <a:extLst>
              <a:ext uri="{FF2B5EF4-FFF2-40B4-BE49-F238E27FC236}">
                <a16:creationId xmlns:a16="http://schemas.microsoft.com/office/drawing/2014/main" id="{C9321701-88F8-469C-BDBB-2C626BBEA5CB}"/>
              </a:ext>
            </a:extLst>
          </p:cNvPr>
          <p:cNvSpPr txBox="1"/>
          <p:nvPr/>
        </p:nvSpPr>
        <p:spPr>
          <a:xfrm>
            <a:off x="4206150" y="1397100"/>
            <a:ext cx="723900" cy="622199"/>
          </a:xfrm>
          <a:prstGeom prst="rect">
            <a:avLst/>
          </a:prstGeom>
          <a:noFill/>
          <a:ln w="28575">
            <a:solidFill>
              <a:schemeClr val="tx2">
                <a:lumMod val="25000"/>
              </a:schemeClr>
            </a:solidFill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No</a:t>
            </a:r>
          </a:p>
        </p:txBody>
      </p:sp>
      <p:sp>
        <p:nvSpPr>
          <p:cNvPr id="24" name="Shape 455">
            <a:extLst>
              <a:ext uri="{FF2B5EF4-FFF2-40B4-BE49-F238E27FC236}">
                <a16:creationId xmlns:a16="http://schemas.microsoft.com/office/drawing/2014/main" id="{1B40D111-E1EE-4B09-97FA-DE0401114C6C}"/>
              </a:ext>
            </a:extLst>
          </p:cNvPr>
          <p:cNvSpPr txBox="1"/>
          <p:nvPr/>
        </p:nvSpPr>
        <p:spPr>
          <a:xfrm>
            <a:off x="5016500" y="2019300"/>
            <a:ext cx="2997300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Move i ahead</a:t>
            </a:r>
          </a:p>
        </p:txBody>
      </p:sp>
      <p:cxnSp>
        <p:nvCxnSpPr>
          <p:cNvPr id="25" name="Shape 467">
            <a:extLst>
              <a:ext uri="{FF2B5EF4-FFF2-40B4-BE49-F238E27FC236}">
                <a16:creationId xmlns:a16="http://schemas.microsoft.com/office/drawing/2014/main" id="{42F6FF09-56BA-416B-96F0-AA4B49622447}"/>
              </a:ext>
            </a:extLst>
          </p:cNvPr>
          <p:cNvCxnSpPr/>
          <p:nvPr/>
        </p:nvCxnSpPr>
        <p:spPr>
          <a:xfrm>
            <a:off x="4635525" y="2397125"/>
            <a:ext cx="396900" cy="32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37710696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7E477285-C929-41CB-B915-DB82E384DEAF}"/>
              </a:ext>
            </a:extLst>
          </p:cNvPr>
          <p:cNvSpPr/>
          <p:nvPr/>
        </p:nvSpPr>
        <p:spPr>
          <a:xfrm>
            <a:off x="1681344" y="2768577"/>
            <a:ext cx="11395031" cy="1537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77000"/>
              </a:lnSpc>
            </a:pPr>
            <a:r>
              <a:rPr lang="en-US" altLang="pt-BR" sz="3400" dirty="0">
                <a:solidFill>
                  <a:schemeClr val="bg1"/>
                </a:solidFill>
                <a:latin typeface="Arial" charset="0"/>
                <a:cs typeface="Arial" charset="0"/>
                <a:sym typeface="Nunito Sans"/>
              </a:rPr>
              <a:t>for </a:t>
            </a:r>
            <a:r>
              <a:rPr lang="en-US" altLang="pt-BR" sz="3400" dirty="0">
                <a:solidFill>
                  <a:schemeClr val="bg1"/>
                </a:solidFill>
                <a:highlight>
                  <a:srgbClr val="FFFF00"/>
                </a:highlight>
                <a:latin typeface="Arial" charset="0"/>
                <a:cs typeface="Arial" charset="0"/>
                <a:sym typeface="Nunito Sans"/>
              </a:rPr>
              <a:t>name</a:t>
            </a:r>
            <a:r>
              <a:rPr lang="en-US" altLang="pt-BR" sz="3400" dirty="0">
                <a:solidFill>
                  <a:schemeClr val="bg1"/>
                </a:solidFill>
                <a:latin typeface="Arial" charset="0"/>
                <a:cs typeface="Arial" charset="0"/>
                <a:sym typeface="Nunito Sans"/>
              </a:rPr>
              <a:t> in range(max):</a:t>
            </a:r>
          </a:p>
          <a:p>
            <a:pPr lvl="1">
              <a:lnSpc>
                <a:spcPct val="77000"/>
              </a:lnSpc>
            </a:pPr>
            <a:r>
              <a:rPr lang="en-US" altLang="pt-BR" sz="3400" dirty="0">
                <a:solidFill>
                  <a:schemeClr val="bg1"/>
                </a:solidFill>
                <a:latin typeface="Arial" charset="0"/>
                <a:cs typeface="Arial" charset="0"/>
                <a:sym typeface="Nunito Sans"/>
              </a:rPr>
              <a:t>    statements</a:t>
            </a:r>
          </a:p>
          <a:p>
            <a:pPr lvl="1">
              <a:lnSpc>
                <a:spcPct val="77000"/>
              </a:lnSpc>
            </a:pPr>
            <a:endParaRPr lang="en-US" altLang="pt-BR" sz="2000" b="1" i="1" dirty="0"/>
          </a:p>
          <a:p>
            <a:pPr lvl="1">
              <a:lnSpc>
                <a:spcPct val="77000"/>
              </a:lnSpc>
            </a:pPr>
            <a:r>
              <a:rPr lang="en-US" altLang="pt-BR" sz="3400" dirty="0">
                <a:solidFill>
                  <a:schemeClr val="bg1"/>
                </a:solidFill>
                <a:latin typeface="Arial" charset="0"/>
                <a:cs typeface="Arial" charset="0"/>
              </a:rPr>
              <a:t>Repeats for values 0 (inclusive) to max (exclusive)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376F433-9103-4254-B50D-B66E0FB8CE54}"/>
              </a:ext>
            </a:extLst>
          </p:cNvPr>
          <p:cNvSpPr/>
          <p:nvPr/>
        </p:nvSpPr>
        <p:spPr>
          <a:xfrm>
            <a:off x="6644772" y="2111070"/>
            <a:ext cx="902683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500" dirty="0"/>
              <a:t>https://docs.python.org/3/library/stdtypes.html#typesseq-range</a:t>
            </a:r>
          </a:p>
        </p:txBody>
      </p:sp>
      <p:pic>
        <p:nvPicPr>
          <p:cNvPr id="5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1B258E8D-8DD9-4BF0-AD4C-2CE610E2F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  <p:sp>
        <p:nvSpPr>
          <p:cNvPr id="6" name="Shape 440">
            <a:extLst>
              <a:ext uri="{FF2B5EF4-FFF2-40B4-BE49-F238E27FC236}">
                <a16:creationId xmlns:a16="http://schemas.microsoft.com/office/drawing/2014/main" id="{8F84C720-E4FE-457E-AE5D-A8BE111E4A89}"/>
              </a:ext>
            </a:extLst>
          </p:cNvPr>
          <p:cNvSpPr txBox="1">
            <a:spLocks/>
          </p:cNvSpPr>
          <p:nvPr/>
        </p:nvSpPr>
        <p:spPr>
          <a:xfrm>
            <a:off x="889347" y="122905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>
              <a:buClr>
                <a:schemeClr val="lt1"/>
              </a:buClr>
              <a:buSzPct val="25000"/>
              <a:buFont typeface="Cabin"/>
              <a:buNone/>
            </a:pPr>
            <a:r>
              <a:rPr lang="en-US" sz="5000" dirty="0">
                <a:solidFill>
                  <a:srgbClr val="FF0000"/>
                </a:solidFill>
                <a:latin typeface="Arial" charset="0"/>
                <a:cs typeface="Arial" charset="0"/>
                <a:sym typeface="Cabin"/>
              </a:rPr>
              <a:t>range</a:t>
            </a: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 word 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24642AE-99F8-4E9C-A6DA-AAFBBDE70088}"/>
              </a:ext>
            </a:extLst>
          </p:cNvPr>
          <p:cNvSpPr/>
          <p:nvPr/>
        </p:nvSpPr>
        <p:spPr>
          <a:xfrm>
            <a:off x="1681344" y="4954951"/>
            <a:ext cx="8981363" cy="221609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1C65414-C9B0-4760-8E0F-87F6C1FEAB41}"/>
              </a:ext>
            </a:extLst>
          </p:cNvPr>
          <p:cNvSpPr/>
          <p:nvPr/>
        </p:nvSpPr>
        <p:spPr>
          <a:xfrm>
            <a:off x="2197622" y="5195969"/>
            <a:ext cx="8128000" cy="173406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rgbClr val="FFFF00"/>
              </a:buClr>
              <a:buSzPct val="25000"/>
            </a:pPr>
            <a:r>
              <a:rPr lang="pt-BR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('Before')</a:t>
            </a:r>
          </a:p>
          <a:p>
            <a:pPr>
              <a:buClr>
                <a:srgbClr val="FFFF00"/>
              </a:buClr>
              <a:buSzPct val="25000"/>
            </a:pPr>
            <a:r>
              <a:rPr 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for i in range(5):</a:t>
            </a:r>
          </a:p>
          <a:p>
            <a:pPr>
              <a:buClr>
                <a:srgbClr val="FFFF00"/>
              </a:buClr>
              <a:buSzPct val="25000"/>
            </a:pPr>
            <a:r>
              <a:rPr 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pt-BR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(i)</a:t>
            </a:r>
          </a:p>
          <a:p>
            <a:pPr>
              <a:buClr>
                <a:srgbClr val="FFFF00"/>
              </a:buClr>
              <a:buSzPct val="25000"/>
            </a:pPr>
            <a:r>
              <a:rPr lang="pt-BR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('After')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BA5A254-B461-4C57-9A1E-87B1B1013A3D}"/>
              </a:ext>
            </a:extLst>
          </p:cNvPr>
          <p:cNvSpPr/>
          <p:nvPr/>
        </p:nvSpPr>
        <p:spPr>
          <a:xfrm>
            <a:off x="12080658" y="4427144"/>
            <a:ext cx="298815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Before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0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1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2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3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4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After</a:t>
            </a: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5492F1DA-82CB-4003-8D92-212410A8FF9B}"/>
              </a:ext>
            </a:extLst>
          </p:cNvPr>
          <p:cNvCxnSpPr>
            <a:cxnSpLocks/>
          </p:cNvCxnSpPr>
          <p:nvPr/>
        </p:nvCxnSpPr>
        <p:spPr>
          <a:xfrm flipV="1">
            <a:off x="5141239" y="4797468"/>
            <a:ext cx="6939419" cy="638828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xão reta unidirecional 11">
            <a:extLst>
              <a:ext uri="{FF2B5EF4-FFF2-40B4-BE49-F238E27FC236}">
                <a16:creationId xmlns:a16="http://schemas.microsoft.com/office/drawing/2014/main" id="{5639D896-E871-4601-8D54-29691EFB1323}"/>
              </a:ext>
            </a:extLst>
          </p:cNvPr>
          <p:cNvCxnSpPr>
            <a:cxnSpLocks/>
          </p:cNvCxnSpPr>
          <p:nvPr/>
        </p:nvCxnSpPr>
        <p:spPr>
          <a:xfrm>
            <a:off x="5141239" y="6690368"/>
            <a:ext cx="6939419" cy="1441535"/>
          </a:xfrm>
          <a:prstGeom prst="straightConnector1">
            <a:avLst/>
          </a:prstGeom>
          <a:ln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91585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86E9B34-EF08-4824-A78D-91D6F31561A7}"/>
              </a:ext>
            </a:extLst>
          </p:cNvPr>
          <p:cNvSpPr/>
          <p:nvPr/>
        </p:nvSpPr>
        <p:spPr>
          <a:xfrm>
            <a:off x="989555" y="2440639"/>
            <a:ext cx="6718821" cy="37181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77000"/>
              </a:lnSpc>
            </a:pPr>
            <a:r>
              <a:rPr lang="en-US" altLang="pt-BR" sz="3400" dirty="0">
                <a:solidFill>
                  <a:schemeClr val="bg1"/>
                </a:solidFill>
                <a:latin typeface="Arial" charset="0"/>
                <a:cs typeface="Arial" charset="0"/>
              </a:rPr>
              <a:t>for name in range(min, max):</a:t>
            </a:r>
          </a:p>
          <a:p>
            <a:pPr lvl="1">
              <a:lnSpc>
                <a:spcPct val="77000"/>
              </a:lnSpc>
            </a:pPr>
            <a:r>
              <a:rPr lang="en-US" altLang="pt-BR" sz="3400" dirty="0">
                <a:solidFill>
                  <a:schemeClr val="bg1"/>
                </a:solidFill>
                <a:latin typeface="Arial" charset="0"/>
                <a:cs typeface="Arial" charset="0"/>
              </a:rPr>
              <a:t>    statements</a:t>
            </a:r>
          </a:p>
          <a:p>
            <a:pPr lvl="1">
              <a:lnSpc>
                <a:spcPct val="77000"/>
              </a:lnSpc>
            </a:pPr>
            <a:endParaRPr lang="en-US" altLang="pt-BR" sz="3400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pPr lvl="1">
              <a:lnSpc>
                <a:spcPct val="77000"/>
              </a:lnSpc>
            </a:pPr>
            <a:r>
              <a:rPr lang="en-US" altLang="pt-BR" sz="3400" dirty="0">
                <a:solidFill>
                  <a:schemeClr val="bg1"/>
                </a:solidFill>
                <a:latin typeface="Arial" charset="0"/>
                <a:cs typeface="Arial" charset="0"/>
              </a:rPr>
              <a:t>for name in range(min, max, step):</a:t>
            </a:r>
          </a:p>
          <a:p>
            <a:pPr lvl="1">
              <a:lnSpc>
                <a:spcPct val="77000"/>
              </a:lnSpc>
            </a:pPr>
            <a:r>
              <a:rPr lang="en-US" altLang="pt-BR" sz="3400" dirty="0">
                <a:solidFill>
                  <a:schemeClr val="bg1"/>
                </a:solidFill>
                <a:latin typeface="Arial" charset="0"/>
                <a:cs typeface="Arial" charset="0"/>
              </a:rPr>
              <a:t>    statements</a:t>
            </a:r>
          </a:p>
          <a:p>
            <a:pPr lvl="1">
              <a:lnSpc>
                <a:spcPct val="77000"/>
              </a:lnSpc>
            </a:pPr>
            <a:endParaRPr lang="en-US" altLang="pt-BR" sz="3400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pPr lvl="1">
              <a:lnSpc>
                <a:spcPct val="77000"/>
              </a:lnSpc>
            </a:pPr>
            <a:r>
              <a:rPr lang="en-US" altLang="pt-BR" sz="3400" dirty="0">
                <a:solidFill>
                  <a:schemeClr val="bg1"/>
                </a:solidFill>
                <a:latin typeface="Arial" charset="0"/>
                <a:cs typeface="Arial" charset="0"/>
              </a:rPr>
              <a:t>Can specify a minimum other than 0, and a step other than 1</a:t>
            </a:r>
          </a:p>
        </p:txBody>
      </p:sp>
      <p:pic>
        <p:nvPicPr>
          <p:cNvPr id="4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1711D729-26AF-4958-9C69-61C418F2E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-37577"/>
            <a:ext cx="3882880" cy="1504617"/>
          </a:xfrm>
          <a:prstGeom prst="rect">
            <a:avLst/>
          </a:prstGeom>
        </p:spPr>
      </p:pic>
      <p:sp>
        <p:nvSpPr>
          <p:cNvPr id="5" name="Shape 440">
            <a:extLst>
              <a:ext uri="{FF2B5EF4-FFF2-40B4-BE49-F238E27FC236}">
                <a16:creationId xmlns:a16="http://schemas.microsoft.com/office/drawing/2014/main" id="{3FEB5004-E23D-404C-9D3A-B9BAE220DFC7}"/>
              </a:ext>
            </a:extLst>
          </p:cNvPr>
          <p:cNvSpPr txBox="1">
            <a:spLocks/>
          </p:cNvSpPr>
          <p:nvPr/>
        </p:nvSpPr>
        <p:spPr>
          <a:xfrm>
            <a:off x="989555" y="177809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>
              <a:buClr>
                <a:srgbClr val="FFFF00"/>
              </a:buClr>
              <a:buSzPct val="25000"/>
            </a:pPr>
            <a:r>
              <a:rPr lang="en-US" sz="5000" kern="1200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+mj-ea"/>
                <a:cs typeface="Arial" charset="0"/>
                <a:sym typeface="Cabin"/>
              </a:rPr>
              <a:t>More ranges  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CEC6D94-7E4D-4931-900C-A1B50832301B}"/>
              </a:ext>
            </a:extLst>
          </p:cNvPr>
          <p:cNvSpPr/>
          <p:nvPr/>
        </p:nvSpPr>
        <p:spPr>
          <a:xfrm>
            <a:off x="8128000" y="2709949"/>
            <a:ext cx="4160034" cy="21096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altLang="pt-BR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('Before')</a:t>
            </a:r>
          </a:p>
          <a:p>
            <a:pPr>
              <a:lnSpc>
                <a:spcPct val="90000"/>
              </a:lnSpc>
            </a:pP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for </a:t>
            </a:r>
            <a:r>
              <a:rPr lang="en-US" altLang="pt-BR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in range(2, 6):</a:t>
            </a:r>
          </a:p>
          <a:p>
            <a:pPr>
              <a:lnSpc>
                <a:spcPct val="90000"/>
              </a:lnSpc>
            </a:pP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</a:t>
            </a:r>
            <a:r>
              <a:rPr lang="en-US" altLang="pt-BR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lang="en-US" altLang="pt-BR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pt-BR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('After')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7488047-3DFC-40B7-811C-3AAF28667379}"/>
              </a:ext>
            </a:extLst>
          </p:cNvPr>
          <p:cNvSpPr/>
          <p:nvPr/>
        </p:nvSpPr>
        <p:spPr>
          <a:xfrm>
            <a:off x="14071645" y="2263676"/>
            <a:ext cx="188651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ct val="25000"/>
            </a:pPr>
            <a:r>
              <a:rPr lang="en-US" alt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After</a:t>
            </a:r>
          </a:p>
          <a:p>
            <a:pPr>
              <a:buSzPct val="25000"/>
            </a:pPr>
            <a:r>
              <a:rPr lang="en-US" alt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2</a:t>
            </a:r>
          </a:p>
          <a:p>
            <a:pPr>
              <a:buSzPct val="25000"/>
            </a:pPr>
            <a:r>
              <a:rPr lang="en-US" alt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3</a:t>
            </a:r>
          </a:p>
          <a:p>
            <a:pPr>
              <a:buSzPct val="25000"/>
            </a:pPr>
            <a:r>
              <a:rPr lang="en-US" alt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4</a:t>
            </a:r>
          </a:p>
          <a:p>
            <a:pPr>
              <a:buSzPct val="25000"/>
            </a:pPr>
            <a:r>
              <a:rPr lang="en-US" alt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5</a:t>
            </a:r>
          </a:p>
          <a:p>
            <a:pPr>
              <a:buSzPct val="25000"/>
            </a:pPr>
            <a:r>
              <a:rPr lang="en-US" alt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Before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71F03BA-6FA9-4B36-8744-48E367859136}"/>
              </a:ext>
            </a:extLst>
          </p:cNvPr>
          <p:cNvSpPr/>
          <p:nvPr/>
        </p:nvSpPr>
        <p:spPr>
          <a:xfrm>
            <a:off x="7474805" y="5719015"/>
            <a:ext cx="5099486" cy="22648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altLang="pt-BR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('Before')</a:t>
            </a:r>
          </a:p>
          <a:p>
            <a:pPr>
              <a:lnSpc>
                <a:spcPct val="90000"/>
              </a:lnSpc>
            </a:pP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for </a:t>
            </a:r>
            <a:r>
              <a:rPr lang="en-US" altLang="pt-BR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in range(15, 0, -5):</a:t>
            </a:r>
          </a:p>
          <a:p>
            <a:pPr>
              <a:lnSpc>
                <a:spcPct val="90000"/>
              </a:lnSpc>
            </a:pP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pt-BR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lang="en-US" altLang="pt-BR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pt-BR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BR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('After')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AA9E009-2299-485C-88D5-F9BE3FC3E021}"/>
              </a:ext>
            </a:extLst>
          </p:cNvPr>
          <p:cNvSpPr/>
          <p:nvPr/>
        </p:nvSpPr>
        <p:spPr>
          <a:xfrm>
            <a:off x="12820559" y="5679996"/>
            <a:ext cx="234326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Before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15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10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5</a:t>
            </a:r>
          </a:p>
          <a:p>
            <a:pPr>
              <a:buSzPct val="25000"/>
            </a:pPr>
            <a:r>
              <a:rPr lang="pt-BR" sz="3600" dirty="0">
                <a:solidFill>
                  <a:schemeClr val="bg1"/>
                </a:solidFill>
                <a:latin typeface="Consolas" panose="020B0609020204030204" pitchFamily="49" charset="0"/>
                <a:cs typeface="Arial" charset="0"/>
              </a:rPr>
              <a:t>After</a:t>
            </a: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C23C8D32-EAF4-4D34-8C8E-4DF06C8E759F}"/>
              </a:ext>
            </a:extLst>
          </p:cNvPr>
          <p:cNvCxnSpPr>
            <a:cxnSpLocks/>
          </p:cNvCxnSpPr>
          <p:nvPr/>
        </p:nvCxnSpPr>
        <p:spPr>
          <a:xfrm flipV="1">
            <a:off x="11235847" y="2592888"/>
            <a:ext cx="2676889" cy="484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xão reta unidirecional 12">
            <a:extLst>
              <a:ext uri="{FF2B5EF4-FFF2-40B4-BE49-F238E27FC236}">
                <a16:creationId xmlns:a16="http://schemas.microsoft.com/office/drawing/2014/main" id="{20550FBE-5051-4113-93B9-3FAABC923B7B}"/>
              </a:ext>
            </a:extLst>
          </p:cNvPr>
          <p:cNvCxnSpPr>
            <a:cxnSpLocks/>
          </p:cNvCxnSpPr>
          <p:nvPr/>
        </p:nvCxnSpPr>
        <p:spPr>
          <a:xfrm>
            <a:off x="10903783" y="4320402"/>
            <a:ext cx="3008953" cy="902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unidirecional 17">
            <a:extLst>
              <a:ext uri="{FF2B5EF4-FFF2-40B4-BE49-F238E27FC236}">
                <a16:creationId xmlns:a16="http://schemas.microsoft.com/office/drawing/2014/main" id="{932781C1-76E7-4749-8DA2-8C7B63831A77}"/>
              </a:ext>
            </a:extLst>
          </p:cNvPr>
          <p:cNvCxnSpPr/>
          <p:nvPr/>
        </p:nvCxnSpPr>
        <p:spPr>
          <a:xfrm flipV="1">
            <a:off x="10744874" y="5999967"/>
            <a:ext cx="1988326" cy="288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xão reta unidirecional 19">
            <a:extLst>
              <a:ext uri="{FF2B5EF4-FFF2-40B4-BE49-F238E27FC236}">
                <a16:creationId xmlns:a16="http://schemas.microsoft.com/office/drawing/2014/main" id="{48B09C34-F51F-4EC4-938B-FDDBE41291F2}"/>
              </a:ext>
            </a:extLst>
          </p:cNvPr>
          <p:cNvCxnSpPr/>
          <p:nvPr/>
        </p:nvCxnSpPr>
        <p:spPr>
          <a:xfrm>
            <a:off x="10308921" y="7390356"/>
            <a:ext cx="2424279" cy="707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876222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lysses 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3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4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5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726</TotalTime>
  <Words>1311</Words>
  <Application>Microsoft Office PowerPoint</Application>
  <PresentationFormat>Custom</PresentationFormat>
  <Paragraphs>270</Paragraphs>
  <Slides>23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Cabin</vt:lpstr>
      <vt:lpstr>Calibri</vt:lpstr>
      <vt:lpstr>Calibri Light</vt:lpstr>
      <vt:lpstr>Consolas</vt:lpstr>
      <vt:lpstr>Courier</vt:lpstr>
      <vt:lpstr>Courier Std</vt:lpstr>
      <vt:lpstr>Georgia</vt:lpstr>
      <vt:lpstr>Nunito Sans</vt:lpstr>
      <vt:lpstr>Office Theme</vt:lpstr>
      <vt:lpstr>Ulysses template</vt:lpstr>
      <vt:lpstr>PowerPoint Presentation</vt:lpstr>
      <vt:lpstr>PowerPoint Presentation</vt:lpstr>
      <vt:lpstr>PowerPoint Presentation</vt:lpstr>
      <vt:lpstr>PowerPoint Presentation</vt:lpstr>
      <vt:lpstr>Simple For Loop</vt:lpstr>
      <vt:lpstr>PowerPoint Presentation</vt:lpstr>
      <vt:lpstr>in word </vt:lpstr>
      <vt:lpstr>PowerPoint Presentation</vt:lpstr>
      <vt:lpstr>PowerPoint Presentation</vt:lpstr>
      <vt:lpstr>How to make a loop </vt:lpstr>
      <vt:lpstr>Looping examples</vt:lpstr>
      <vt:lpstr>PowerPoint Presentation</vt:lpstr>
      <vt:lpstr>PowerPoint Presentation</vt:lpstr>
      <vt:lpstr>PowerPoint Presentation</vt:lpstr>
      <vt:lpstr>Loop to find the largest number</vt:lpstr>
      <vt:lpstr> Loop to count </vt:lpstr>
      <vt:lpstr> Loops to sum</vt:lpstr>
      <vt:lpstr>Loop to find the average value</vt:lpstr>
      <vt:lpstr> Loop to select values </vt:lpstr>
      <vt:lpstr> Loop to search using boolean </vt:lpstr>
      <vt:lpstr>Loop to find the smallest value</vt:lpstr>
      <vt:lpstr>is and is not Operators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Loops and Iteration</dc:title>
  <cp:lastModifiedBy>Joseanne cristina Ocroch viana</cp:lastModifiedBy>
  <cp:revision>84</cp:revision>
  <dcterms:modified xsi:type="dcterms:W3CDTF">2020-10-15T11:54:21Z</dcterms:modified>
</cp:coreProperties>
</file>